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notesMasterIdLst>
    <p:notesMasterId r:id="rId11"/>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objective was framed as a dual statutory insertion rather than a single ask because the definition of necessary and the hardware safe harbor are interdependent. A defined necessary without a safe harbor leaves hardware unrecognized. A safe harbor without a defined necessary leaves the safe harbor's scope ambiguous. We considered and rejected a regulatory-only approach because post-Loper Bright, FTC guidance alone is insufficient as courts no longer defer to agency interpretations. The realistic timeframe is 6 to 12 months for Working Group draft inclusion, with markup in Q4 2025 to Q1 2026 and potential floor vote in 2026.</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regulatory baseline reveals a structural gap, not merely a drafting oversight. The APRA's data minimization standard used language that appeared stricter than ADPPA's predecessor formulation, yet neither bill defined the central term. The June 2024 APRA draft's on-device data exemption was criticized by ACLU as creating a loophole where algorithmic systems on devices could operate without any data minimization rules. Our proposal is the opposite of that exemption: instead of removing on-device processing from regulatory scope, we propose strict conditions including no external transmission, automatic purging, third-party attestation, and audit that make hardware-enforced processing the highest, not lowest, form of compliance.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pathway analysis turned on one central insight: influence at the drafting stage is exponentially cheaper and more durable than influence at markup. The Working Group was established in February 2025 with a formal RFI that closed April 7, 2025, but the drafting process continues and direct input to staff remains possible. Pathway 1 requires engaging committee counsel who are writing the actual text, not just the Working Group members themselves. Pathway 3, committee report language, became strategically critical after Loper Bright because courts now look directly at statutory text and legislative history rather than deferring to agency interpretation, making committee report language more valuable than it was before. The FTC complement, Pathway 2, exploits Chairman Ferguson's deregulatory orientation and preference for industry-defined compliance frameworks, and can be initiated this week without waiting for legislative progress.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stakeholder analysis identified a critical dynamic called the Cantwell Test: no federal privacy bill passes the Senate without Cantwell's support or at minimum her neutrality. Every provision must survive her scrutiny. The hardware safe harbor passes this test because its four conditions, no external transmission, automatic purging, third-party attestation, and audit, are cumulatively stricter than APRA's reasonably necessary and proportionate standard. The engagement sequence was designed around this dynamic: House Working Group staff first at Weeks 1 to 3 for language insertion, then Senate Commerce staff at Weeks 6 to 7 for Cantwell preparation, then the calibrated Cantwell letter at Weeks 7 to 8 incorporating intelligence from Senate staff conversations. The fallback if Guthrie does not include the provision in draft text is committee report language plus FTC pilot program activation as parallel tracks.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evidence architecture was constructed across four tiers: Tier 1 primary sources include the GDPR Article 25 data protection by design mandate and the EU AI Act Recital 69 on-device processing recognition; Tier 2 official publications include NIST IR 8320, the UK ICO PETs guidance, and the EDPB Guidelines on Article 25; Tier 3 academic research supports the technical analysis of TEE effectiveness; Tier 4 policy institutions provide the compliance cost analysis from ITIF. The strongest Tier 1 evidence, the EU AI Act Recital 69, is directly transferable because it addresses the identical conceptual problem: whether local processing satisfies data minimization. The evidence is not contested on the technical merits; the contested territory is political framing, specifically whether defining necessary and creating a safe harbor weakens or strengthens consumer protection. Our position paper argued the latter and the international comparison table in Section 4 demonstrates that no other jurisdiction has gone as far as the proposed safe harbor.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message architecture was built on a human cost primary frame because every audience, conservative and progressive, responds to the fact that technology exists to protect ordinary people and Washington has not acknowledged it. The political frame for decision-makers, that the committee chairman has the power to reward American innovation or leave it in a regulatory void, was ranked as the secondary frame because it converts the ask from a compliance request into a leadership opportunity. Red lines were established to prevent six specific framings that create political vulnerability, the most critical being never calling the safe harbor a carve-out or exemption, never framing the FTC as an obstacle, and never describing the goal as reducing compliance burden. The correct framing is always recognition and rewarding the highest form of data minimization.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engagement sequence was designed around the principle that staff engagement precedes member engagement, which precedes coalition amplification, which precedes markup defense. Wave 1 is front-loaded because the pre-text drafting window is the most valuable and most perishable asset in this campaign. The single most important action in the entire plan is Action 1.1, submitting proposed statutory language to the Working Group in Week 1, because every subsequent action is downstream. The Cantwell letter is deliberately held until Week 7 to 8 so that intelligence from Senate Commerce staff briefings can calibrate its argument. The EPIC and CDT engagement in Wave 3 is preemptive rather than reactive: if these organizations publish opposition characterizing the safe harbor as an industry loophole before our technical briefing, the political cost of defending the provision at markup doubles.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Risks were identified from two sources: the position paper's Section 8 risk considerations, which address implementation and policy risks, and the engagement plan's stakeholder analysis, which addresses political and coalition risks. The ranking places opposition framing as the highest risk because it has the fastest cascading effect: a single EPIC policy brief characterizing the safe harbor as a loophole can shift Democratic staff positions within days. Partisan stalemate is ranked second because it is the only risk that makes the entire legislative strategy moot. The threshold at which the strategy would need to change is if the Working Group draft text circulates without any reference to data minimization definitions or safe harbors, which would indicate that the drafting window was missed and the strategy must shift to a markup amendment approach with significantly lower probability of success.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presenter is asking the audience to approve three things: first, the submission of proposed statutory language to Congress, which is the core authorizing decision; second, budget for Washington DC counsel to support the markup phase, which is a resource commitment needed now to be operational by Week 14; and third, executive calendar commitments for member-level and hearing engagements. If approval is given this week, the statutory language can be submitted within days and the entire 20-week engagement plan activates. If approval is delayed by 4 weeks, the effective engagement window before draft text circulation shrinks by approximately 25 percent. The next scheduled check-in point should be the end of Week 4, aligned with the Wave 1 milestone check, where all six Wave 1 indicators will be reported.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B4B"/>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7941D"/>
          </a:solidFill>
          <a:ln w="12700">
            <a:solidFill>
              <a:srgbClr val="F7941D"/>
            </a:solidFill>
            <a:prstDash val="solid"/>
          </a:ln>
        </p:spPr>
      </p:sp>
      <p:sp>
        <p:nvSpPr>
          <p:cNvPr id="3" name="Text 1"/>
          <p:cNvSpPr/>
          <p:nvPr/>
        </p:nvSpPr>
        <p:spPr>
          <a:xfrm>
            <a:off x="365760" y="201168"/>
            <a:ext cx="8595360" cy="256032"/>
          </a:xfrm>
          <a:prstGeom prst="rect">
            <a:avLst/>
          </a:prstGeom>
          <a:noFill/>
          <a:ln/>
        </p:spPr>
        <p:txBody>
          <a:bodyPr wrap="square" rtlCol="0" anchor="ctr"/>
          <a:lstStyle/>
          <a:p>
            <a:pPr algn="r" indent="0" marL="0">
              <a:buNone/>
            </a:pPr>
            <a:r>
              <a:rPr lang="en-US" sz="1000" dirty="0">
                <a:solidFill>
                  <a:srgbClr val="8898AA"/>
                </a:solidFill>
                <a:latin typeface="Arial" pitchFamily="34" charset="0"/>
                <a:ea typeface="Arial" pitchFamily="34" charset="-122"/>
                <a:cs typeface="Arial" pitchFamily="34" charset="-120"/>
              </a:rPr>
              <a:t>United States</a:t>
            </a:r>
            <a:endParaRPr lang="en-US" sz="1000" dirty="0"/>
          </a:p>
        </p:txBody>
      </p:sp>
      <p:sp>
        <p:nvSpPr>
          <p:cNvPr id="4" name="Text 2"/>
          <p:cNvSpPr/>
          <p:nvPr/>
        </p:nvSpPr>
        <p:spPr>
          <a:xfrm>
            <a:off x="365760" y="1005840"/>
            <a:ext cx="8503920" cy="1371600"/>
          </a:xfrm>
          <a:prstGeom prst="rect">
            <a:avLst/>
          </a:prstGeom>
          <a:noFill/>
          <a:ln/>
        </p:spPr>
        <p:txBody>
          <a:bodyPr wrap="square" rtlCol="0" anchor="ctr"/>
          <a:lstStyle/>
          <a:p>
            <a:pPr algn="ctr" indent="0" marL="0">
              <a:buNone/>
            </a:pPr>
            <a:r>
              <a:rPr lang="en-US" sz="3400" b="1" dirty="0">
                <a:solidFill>
                  <a:srgbClr val="FFFFFF"/>
                </a:solidFill>
                <a:latin typeface="Arial" pitchFamily="34" charset="0"/>
                <a:ea typeface="Arial" pitchFamily="34" charset="-122"/>
                <a:cs typeface="Arial" pitchFamily="34" charset="-120"/>
              </a:rPr>
              <a:t>Policy Objective</a:t>
            </a:r>
            <a:endParaRPr lang="en-US" sz="3400" dirty="0"/>
          </a:p>
        </p:txBody>
      </p:sp>
      <p:sp>
        <p:nvSpPr>
          <p:cNvPr id="5" name="Text 3"/>
          <p:cNvSpPr/>
          <p:nvPr/>
        </p:nvSpPr>
        <p:spPr>
          <a:xfrm>
            <a:off x="914400" y="2514600"/>
            <a:ext cx="7315200" cy="594360"/>
          </a:xfrm>
          <a:prstGeom prst="rect">
            <a:avLst/>
          </a:prstGeom>
          <a:noFill/>
          <a:ln/>
        </p:spPr>
        <p:txBody>
          <a:bodyPr wrap="square" rtlCol="0" anchor="ctr"/>
          <a:lstStyle/>
          <a:p>
            <a:pPr algn="ctr" indent="0" marL="0">
              <a:buNone/>
            </a:pPr>
            <a:r>
              <a:rPr lang="en-US" sz="1600" dirty="0">
                <a:solidFill>
                  <a:srgbClr val="C5D8F5"/>
                </a:solidFill>
                <a:latin typeface="Arial" pitchFamily="34" charset="0"/>
                <a:ea typeface="Arial" pitchFamily="34" charset="-122"/>
                <a:cs typeface="Arial" pitchFamily="34" charset="-120"/>
              </a:rPr>
              <a:t>Secure a statutory definition of necessary data processing and a hardware safe harbor in the 119th Congress federal privacy bill before Working Group draft text circulates in Q3 2025.</a:t>
            </a:r>
            <a:endParaRPr lang="en-US" sz="1600" dirty="0"/>
          </a:p>
        </p:txBody>
      </p:sp>
      <p:sp>
        <p:nvSpPr>
          <p:cNvPr id="6" name="Shape 4"/>
          <p:cNvSpPr/>
          <p:nvPr/>
        </p:nvSpPr>
        <p:spPr>
          <a:xfrm>
            <a:off x="1097280" y="3246120"/>
            <a:ext cx="6949440" cy="594360"/>
          </a:xfrm>
          <a:prstGeom prst="rect">
            <a:avLst/>
          </a:prstGeom>
          <a:solidFill>
            <a:srgbClr val="F7941D"/>
          </a:solidFill>
          <a:ln w="12700">
            <a:solidFill>
              <a:srgbClr val="F7941D"/>
            </a:solidFill>
            <a:prstDash val="solid"/>
          </a:ln>
          <a:effectLst>
            <a:outerShdw sx="100000" sy="100000" kx="0" ky="0" algn="bl" rotWithShape="0" blurRad="127000" dist="38100" dir="8100000">
              <a:srgbClr val="000000">
                <a:alpha val="14000"/>
              </a:srgbClr>
            </a:outerShdw>
          </a:effectLst>
        </p:spPr>
      </p:sp>
      <p:sp>
        <p:nvSpPr>
          <p:cNvPr id="7" name="Text 5"/>
          <p:cNvSpPr/>
          <p:nvPr/>
        </p:nvSpPr>
        <p:spPr>
          <a:xfrm>
            <a:off x="1188720" y="3246120"/>
            <a:ext cx="6766560" cy="594360"/>
          </a:xfrm>
          <a:prstGeom prst="rect">
            <a:avLst/>
          </a:prstGeom>
          <a:noFill/>
          <a:ln/>
        </p:spPr>
        <p:txBody>
          <a:bodyPr wrap="square" lIns="0" tIns="0" rIns="0" bIns="0" rtlCol="0" anchor="ctr"/>
          <a:lstStyle/>
          <a:p>
            <a:pPr algn="ctr" indent="0" marL="0">
              <a:buNone/>
            </a:pPr>
            <a:r>
              <a:rPr lang="en-US" sz="1300" b="1" dirty="0">
                <a:solidFill>
                  <a:srgbClr val="FFFFFF"/>
                </a:solidFill>
                <a:latin typeface="Arial" pitchFamily="34" charset="0"/>
                <a:ea typeface="Arial" pitchFamily="34" charset="-122"/>
                <a:cs typeface="Arial" pitchFamily="34" charset="-120"/>
              </a:rPr>
              <a:t>19 states have enacted comprehensive privacy laws with different definitions of necessary, and the projected compliance cost of a 50-state patchwork exceeds 1 trillion dollars over ten years according to ITIF estimates.</a:t>
            </a:r>
            <a:endParaRPr lang="en-US" sz="1300" dirty="0"/>
          </a:p>
        </p:txBody>
      </p:sp>
      <p:sp>
        <p:nvSpPr>
          <p:cNvPr id="8" name="Shape 6"/>
          <p:cNvSpPr/>
          <p:nvPr/>
        </p:nvSpPr>
        <p:spPr>
          <a:xfrm>
            <a:off x="0" y="4759452"/>
            <a:ext cx="9144000" cy="384048"/>
          </a:xfrm>
          <a:prstGeom prst="rect">
            <a:avLst/>
          </a:prstGeom>
          <a:solidFill>
            <a:srgbClr val="0F1A30"/>
          </a:solidFill>
          <a:ln w="12700">
            <a:solidFill>
              <a:srgbClr val="0F1A30"/>
            </a:solidFill>
            <a:prstDash val="solid"/>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B4B"/>
          </a:solidFill>
          <a:ln w="12700">
            <a:solidFill>
              <a:srgbClr val="1B2B4B"/>
            </a:solidFill>
            <a:prstDash val="solid"/>
          </a:ln>
        </p:spPr>
        <p:txBody>
          <a:bodyPr/>
          <a:p/>
        </p:txBody>
      </p:sp>
      <p:sp>
        <p:nvSpPr>
          <p:cNvPr id="3" name="Text 1"/>
          <p:cNvSpPr/>
          <p:nvPr/>
        </p:nvSpPr>
        <p:spPr>
          <a:xfrm>
            <a:off x="320040" y="0"/>
            <a:ext cx="7680960" cy="822960"/>
          </a:xfrm>
          <a:prstGeom prst="rect">
            <a:avLst/>
          </a:prstGeom>
          <a:noFill/>
          <a:ln/>
        </p:spPr>
        <p:txBody>
          <a:bodyPr wrap="square" lIns="0" tIns="0" rIns="0" bIns="0" rtlCol="0" anchor="ctr"/>
          <a:lstStyle/>
          <a:p>
            <a:pPr algn="l" indent="0" marL="0">
              <a:buNone/>
            </a:pPr>
            <a:r>
              <a:rPr lang="en-US" sz="2000" b="1" dirty="0">
                <a:solidFill>
                  <a:srgbClr val="FFFFFF"/>
                </a:solidFill>
                <a:latin typeface="Arial" pitchFamily="34" charset="0"/>
                <a:ea typeface="Arial" pitchFamily="34" charset="-122"/>
                <a:cs typeface="Arial" pitchFamily="34" charset="-120"/>
              </a:rPr>
              <a:t>The Problem</a:t>
            </a:r>
            <a:endParaRPr lang="en-US" sz="2000" dirty="0"/>
          </a:p>
        </p:txBody>
      </p:sp>
      <p:sp>
        <p:nvSpPr>
          <p:cNvPr id="4" name="Text 2"/>
          <p:cNvSpPr/>
          <p:nvPr/>
        </p:nvSpPr>
        <p:spPr>
          <a:xfrm>
            <a:off x="8046720" y="0"/>
            <a:ext cx="822960" cy="822960"/>
          </a:xfrm>
          <a:prstGeom prst="rect">
            <a:avLst/>
          </a:prstGeom>
          <a:noFill/>
          <a:ln/>
        </p:spPr>
        <p:txBody>
          <a:bodyPr wrap="square" lIns="0" tIns="0" rIns="0" bIns="0" rtlCol="0" anchor="ctr"/>
          <a:lstStyle/>
          <a:p>
            <a:pPr algn="r" indent="0" marL="0">
              <a:buNone/>
            </a:pPr>
            <a:r>
              <a:rPr lang="en-US" sz="1100" dirty="0">
                <a:solidFill>
                  <a:srgbClr val="C5D8F5"/>
                </a:solidFill>
                <a:latin typeface="Arial" pitchFamily="34" charset="0"/>
                <a:ea typeface="Arial" pitchFamily="34" charset="-122"/>
                <a:cs typeface="Arial" pitchFamily="34" charset="-120"/>
              </a:rPr>
              <a:t>2 / 9</a:t>
            </a:r>
            <a:endParaRPr lang="en-US" sz="1100" dirty="0"/>
          </a:p>
        </p:txBody>
      </p:sp>
      <p:sp>
        <p:nvSpPr>
          <p:cNvPr id="5" name="Shape 3"/>
          <p:cNvSpPr/>
          <p:nvPr/>
        </p:nvSpPr>
        <p:spPr>
          <a:xfrm>
            <a:off x="0" y="822960"/>
            <a:ext cx="64008" cy="4320540"/>
          </a:xfrm>
          <a:prstGeom prst="rect">
            <a:avLst/>
          </a:prstGeom>
          <a:solidFill>
            <a:srgbClr val="F7941D"/>
          </a:solidFill>
          <a:ln w="12700">
            <a:solidFill>
              <a:srgbClr val="F7941D"/>
            </a:solidFill>
            <a:prstDash val="solid"/>
          </a:ln>
        </p:spPr>
        <p:txBody>
          <a:bodyPr/>
          <a:p/>
        </p:txBody>
      </p:sp>
      <p:sp>
        <p:nvSpPr>
          <p:cNvPr id="6" name="Text 4"/>
          <p:cNvSpPr/>
          <p:nvPr/>
        </p:nvSpPr>
        <p:spPr>
          <a:xfrm>
            <a:off x="274320" y="932688"/>
            <a:ext cx="8595360" cy="347472"/>
          </a:xfrm>
          <a:prstGeom prst="rect">
            <a:avLst/>
          </a:prstGeom>
          <a:noFill/>
          <a:ln/>
        </p:spPr>
        <p:txBody>
          <a:bodyPr wrap="square" rtlCol="0" anchor="ctr">
            <a:noAutofit/>
          </a:bodyPr>
          <a:lstStyle/>
          <a:p>
            <a:pPr algn="l" indent="0" marL="0">
              <a:buNone/>
            </a:pPr>
            <a:r>
              <a:rPr lang="en-US" sz="1250" b="1" dirty="0">
                <a:solidFill>
                  <a:srgbClr val="F7941D"/>
                </a:solidFill>
                <a:latin typeface="Arial" pitchFamily="34" charset="0"/>
                <a:ea typeface="Arial" pitchFamily="34" charset="-122"/>
                <a:cs typeface="Arial" pitchFamily="34" charset="-120"/>
              </a:rPr>
              <a:t>American semiconductor companies built the most advanced privacy hardware in the world, and federal law does not recognize it.</a:t>
            </a:r>
            <a:endParaRPr lang="en-US" sz="1250" dirty="0"/>
          </a:p>
        </p:txBody>
      </p:sp>
      <p:sp>
        <p:nvSpPr>
          <p:cNvPr id="7" name="Shape 5"/>
          <p:cNvSpPr/>
          <p:nvPr/>
        </p:nvSpPr>
        <p:spPr>
          <a:xfrm>
            <a:off x="164592" y="1316736"/>
            <a:ext cx="4334256" cy="1680210"/>
          </a:xfrm>
          <a:prstGeom prst="rect">
            <a:avLst/>
          </a:prstGeom>
          <a:solidFill>
            <a:srgbClr val="FFFFFF"/>
          </a:solidFill>
          <a:ln w="6350">
            <a:solidFill>
              <a:srgbClr val="D5E0EE"/>
            </a:solidFill>
            <a:prstDash val="solid"/>
          </a:ln>
          <a:effectLst>
            <a:outerShdw sx="100000" sy="100000" kx="0" ky="0" algn="bl" rotWithShape="0" blurRad="76200" dist="25400" dir="8100000">
              <a:srgbClr val="000000">
                <a:alpha val="8000"/>
              </a:srgbClr>
            </a:outerShdw>
          </a:effectLst>
        </p:spPr>
        <p:txBody>
          <a:bodyPr/>
          <a:p/>
        </p:txBody>
      </p:sp>
      <p:sp>
        <p:nvSpPr>
          <p:cNvPr id="8" name="Shape 6"/>
          <p:cNvSpPr/>
          <p:nvPr/>
        </p:nvSpPr>
        <p:spPr>
          <a:xfrm>
            <a:off x="164592" y="1316736"/>
            <a:ext cx="54864" cy="1680210"/>
          </a:xfrm>
          <a:prstGeom prst="rect">
            <a:avLst/>
          </a:prstGeom>
          <a:solidFill>
            <a:srgbClr val="B53232"/>
          </a:solidFill>
          <a:ln w="12700">
            <a:solidFill>
              <a:srgbClr val="B53232"/>
            </a:solidFill>
            <a:prstDash val="solid"/>
          </a:ln>
        </p:spPr>
        <p:txBody>
          <a:bodyPr/>
          <a:p/>
        </p:txBody>
      </p:sp>
      <p:sp>
        <p:nvSpPr>
          <p:cNvPr id="9" name="Shape 7"/>
          <p:cNvSpPr/>
          <p:nvPr/>
        </p:nvSpPr>
        <p:spPr>
          <a:xfrm>
            <a:off x="256032" y="1408176"/>
            <a:ext cx="310896" cy="310896"/>
          </a:xfrm>
          <a:prstGeom prst="ellipse">
            <a:avLst/>
          </a:prstGeom>
          <a:solidFill>
            <a:srgbClr val="B53232"/>
          </a:solidFill>
          <a:ln w="12700">
            <a:solidFill>
              <a:srgbClr val="B53232"/>
            </a:solidFill>
            <a:prstDash val="solid"/>
          </a:ln>
        </p:spPr>
        <p:txBody>
          <a:bodyPr/>
          <a:p/>
        </p:txBody>
      </p:sp>
      <p:sp>
        <p:nvSpPr>
          <p:cNvPr id="10" name="Text 8"/>
          <p:cNvSpPr/>
          <p:nvPr/>
        </p:nvSpPr>
        <p:spPr>
          <a:xfrm>
            <a:off x="256032" y="1408176"/>
            <a:ext cx="310896" cy="310896"/>
          </a:xfrm>
          <a:prstGeom prst="rect">
            <a:avLst/>
          </a:prstGeom>
          <a:noFill/>
          <a:ln/>
        </p:spPr>
        <p:txBody>
          <a:bodyPr wrap="square" lIns="0" tIns="0" rIns="0" bIns="0"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1</a:t>
            </a:r>
            <a:endParaRPr lang="en-US" sz="1100" dirty="0"/>
          </a:p>
        </p:txBody>
      </p:sp>
      <p:sp>
        <p:nvSpPr>
          <p:cNvPr id="11" name="Text 9"/>
          <p:cNvSpPr/>
          <p:nvPr/>
        </p:nvSpPr>
        <p:spPr>
          <a:xfrm>
            <a:off x="658368" y="1444752"/>
            <a:ext cx="3749040" cy="1479042"/>
          </a:xfrm>
          <a:prstGeom prst="rect">
            <a:avLst/>
          </a:prstGeom>
          <a:noFill/>
          <a:ln/>
        </p:spPr>
        <p:txBody>
          <a:bodyPr wrap="square" rtlCol="0" anchor="t">
            <a:noAutofit/>
          </a:bodyPr>
          <a:lstStyle/>
          <a:p>
            <a:pPr algn="l" indent="0" marL="0">
              <a:buNone/>
            </a:pPr>
            <a:r>
              <a:rPr lang="en-US" sz="1250" dirty="0">
                <a:solidFill>
                  <a:srgbClr val="1B2B4B"/>
                </a:solidFill>
                <a:latin typeface="Arial" pitchFamily="34" charset="0"/>
                <a:ea typeface="Arial" pitchFamily="34" charset="-122"/>
                <a:cs typeface="Arial" pitchFamily="34" charset="-120"/>
              </a:rPr>
              <a:t>Every American who uses a smartphone, medical device, wearable, or connected appliance shares personal data with hardware that processes it, yet 330 million consumers have no federal privacy standard governing how that data is minimized, with 19 different state standards…</a:t>
            </a:r>
            <a:endParaRPr lang="en-US" sz="1250" dirty="0"/>
          </a:p>
        </p:txBody>
      </p:sp>
      <p:sp>
        <p:nvSpPr>
          <p:cNvPr id="12" name="Shape 10"/>
          <p:cNvSpPr/>
          <p:nvPr/>
        </p:nvSpPr>
        <p:spPr>
          <a:xfrm>
            <a:off x="4645152" y="1316736"/>
            <a:ext cx="4334256" cy="1680210"/>
          </a:xfrm>
          <a:prstGeom prst="rect">
            <a:avLst/>
          </a:prstGeom>
          <a:solidFill>
            <a:srgbClr val="FFFFFF"/>
          </a:solidFill>
          <a:ln w="6350">
            <a:solidFill>
              <a:srgbClr val="D5E0EE"/>
            </a:solidFill>
            <a:prstDash val="solid"/>
          </a:ln>
          <a:effectLst>
            <a:outerShdw sx="100000" sy="100000" kx="0" ky="0" algn="bl" rotWithShape="0" blurRad="76200" dist="25400" dir="8100000">
              <a:srgbClr val="000000">
                <a:alpha val="8000"/>
              </a:srgbClr>
            </a:outerShdw>
          </a:effectLst>
        </p:spPr>
        <p:txBody>
          <a:bodyPr/>
          <a:p/>
        </p:txBody>
      </p:sp>
      <p:sp>
        <p:nvSpPr>
          <p:cNvPr id="13" name="Shape 11"/>
          <p:cNvSpPr/>
          <p:nvPr/>
        </p:nvSpPr>
        <p:spPr>
          <a:xfrm>
            <a:off x="4645152" y="1316736"/>
            <a:ext cx="54864" cy="1680210"/>
          </a:xfrm>
          <a:prstGeom prst="rect">
            <a:avLst/>
          </a:prstGeom>
          <a:solidFill>
            <a:srgbClr val="B53232"/>
          </a:solidFill>
          <a:ln w="12700">
            <a:solidFill>
              <a:srgbClr val="B53232"/>
            </a:solidFill>
            <a:prstDash val="solid"/>
          </a:ln>
        </p:spPr>
        <p:txBody>
          <a:bodyPr/>
          <a:p/>
        </p:txBody>
      </p:sp>
      <p:sp>
        <p:nvSpPr>
          <p:cNvPr id="14" name="Shape 12"/>
          <p:cNvSpPr/>
          <p:nvPr/>
        </p:nvSpPr>
        <p:spPr>
          <a:xfrm>
            <a:off x="4736592" y="1408176"/>
            <a:ext cx="310896" cy="310896"/>
          </a:xfrm>
          <a:prstGeom prst="ellipse">
            <a:avLst/>
          </a:prstGeom>
          <a:solidFill>
            <a:srgbClr val="B53232"/>
          </a:solidFill>
          <a:ln w="12700">
            <a:solidFill>
              <a:srgbClr val="B53232"/>
            </a:solidFill>
            <a:prstDash val="solid"/>
          </a:ln>
        </p:spPr>
        <p:txBody>
          <a:bodyPr/>
          <a:p/>
        </p:txBody>
      </p:sp>
      <p:sp>
        <p:nvSpPr>
          <p:cNvPr id="15" name="Text 13"/>
          <p:cNvSpPr/>
          <p:nvPr/>
        </p:nvSpPr>
        <p:spPr>
          <a:xfrm>
            <a:off x="4736592" y="1408176"/>
            <a:ext cx="310896" cy="310896"/>
          </a:xfrm>
          <a:prstGeom prst="rect">
            <a:avLst/>
          </a:prstGeom>
          <a:noFill/>
          <a:ln/>
        </p:spPr>
        <p:txBody>
          <a:bodyPr wrap="square" lIns="0" tIns="0" rIns="0" bIns="0"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2</a:t>
            </a:r>
            <a:endParaRPr lang="en-US" sz="1100" dirty="0"/>
          </a:p>
        </p:txBody>
      </p:sp>
      <p:sp>
        <p:nvSpPr>
          <p:cNvPr id="16" name="Text 14"/>
          <p:cNvSpPr/>
          <p:nvPr/>
        </p:nvSpPr>
        <p:spPr>
          <a:xfrm>
            <a:off x="5138928" y="1444752"/>
            <a:ext cx="3749040" cy="1479042"/>
          </a:xfrm>
          <a:prstGeom prst="rect">
            <a:avLst/>
          </a:prstGeom>
          <a:noFill/>
          <a:ln/>
        </p:spPr>
        <p:txBody>
          <a:bodyPr wrap="square" rtlCol="0" anchor="t">
            <a:noAutofit/>
          </a:bodyPr>
          <a:lstStyle/>
          <a:p>
            <a:pPr algn="l" indent="0" marL="0">
              <a:buNone/>
            </a:pPr>
            <a:r>
              <a:rPr lang="en-US" sz="1250" dirty="0">
                <a:solidFill>
                  <a:srgbClr val="1B2B4B"/>
                </a:solidFill>
                <a:latin typeface="Arial" pitchFamily="34" charset="0"/>
                <a:ea typeface="Arial" pitchFamily="34" charset="-122"/>
                <a:cs typeface="Arial" pitchFamily="34" charset="-120"/>
              </a:rPr>
              <a:t>The expired American Privacy Rights Act, H.R. 8818 of the 118th Congress, prohibited data processing beyond what is reasonably necessary and proportionate but never defined necessary, leaving the most consequential term in the entire data minimization framework to be filled…</a:t>
            </a:r>
            <a:endParaRPr lang="en-US" sz="1250" dirty="0"/>
          </a:p>
        </p:txBody>
      </p:sp>
      <p:sp>
        <p:nvSpPr>
          <p:cNvPr id="17" name="Shape 15"/>
          <p:cNvSpPr/>
          <p:nvPr/>
        </p:nvSpPr>
        <p:spPr>
          <a:xfrm>
            <a:off x="164592" y="3143250"/>
            <a:ext cx="4334256" cy="1680210"/>
          </a:xfrm>
          <a:prstGeom prst="rect">
            <a:avLst/>
          </a:prstGeom>
          <a:solidFill>
            <a:srgbClr val="FFFFFF"/>
          </a:solidFill>
          <a:ln w="6350">
            <a:solidFill>
              <a:srgbClr val="D5E0EE"/>
            </a:solidFill>
            <a:prstDash val="solid"/>
          </a:ln>
          <a:effectLst>
            <a:outerShdw sx="100000" sy="100000" kx="0" ky="0" algn="bl" rotWithShape="0" blurRad="76200" dist="25400" dir="8100000">
              <a:srgbClr val="000000">
                <a:alpha val="8000"/>
              </a:srgbClr>
            </a:outerShdw>
          </a:effectLst>
        </p:spPr>
        <p:txBody>
          <a:bodyPr/>
          <a:p/>
        </p:txBody>
      </p:sp>
      <p:sp>
        <p:nvSpPr>
          <p:cNvPr id="18" name="Shape 16"/>
          <p:cNvSpPr/>
          <p:nvPr/>
        </p:nvSpPr>
        <p:spPr>
          <a:xfrm>
            <a:off x="164592" y="3143250"/>
            <a:ext cx="54864" cy="1680210"/>
          </a:xfrm>
          <a:prstGeom prst="rect">
            <a:avLst/>
          </a:prstGeom>
          <a:solidFill>
            <a:srgbClr val="B53232"/>
          </a:solidFill>
          <a:ln w="12700">
            <a:solidFill>
              <a:srgbClr val="B53232"/>
            </a:solidFill>
            <a:prstDash val="solid"/>
          </a:ln>
        </p:spPr>
        <p:txBody>
          <a:bodyPr/>
          <a:p/>
        </p:txBody>
      </p:sp>
      <p:sp>
        <p:nvSpPr>
          <p:cNvPr id="19" name="Shape 17"/>
          <p:cNvSpPr/>
          <p:nvPr/>
        </p:nvSpPr>
        <p:spPr>
          <a:xfrm>
            <a:off x="256032" y="3234690"/>
            <a:ext cx="310896" cy="310896"/>
          </a:xfrm>
          <a:prstGeom prst="ellipse">
            <a:avLst/>
          </a:prstGeom>
          <a:solidFill>
            <a:srgbClr val="B53232"/>
          </a:solidFill>
          <a:ln w="12700">
            <a:solidFill>
              <a:srgbClr val="B53232"/>
            </a:solidFill>
            <a:prstDash val="solid"/>
          </a:ln>
        </p:spPr>
        <p:txBody>
          <a:bodyPr/>
          <a:p/>
        </p:txBody>
      </p:sp>
      <p:sp>
        <p:nvSpPr>
          <p:cNvPr id="20" name="Text 18"/>
          <p:cNvSpPr/>
          <p:nvPr/>
        </p:nvSpPr>
        <p:spPr>
          <a:xfrm>
            <a:off x="256032" y="3234690"/>
            <a:ext cx="310896" cy="310896"/>
          </a:xfrm>
          <a:prstGeom prst="rect">
            <a:avLst/>
          </a:prstGeom>
          <a:noFill/>
          <a:ln/>
        </p:spPr>
        <p:txBody>
          <a:bodyPr wrap="square" lIns="0" tIns="0" rIns="0" bIns="0"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3</a:t>
            </a:r>
            <a:endParaRPr lang="en-US" sz="1100" dirty="0"/>
          </a:p>
        </p:txBody>
      </p:sp>
      <p:sp>
        <p:nvSpPr>
          <p:cNvPr id="21" name="Text 19"/>
          <p:cNvSpPr/>
          <p:nvPr/>
        </p:nvSpPr>
        <p:spPr>
          <a:xfrm>
            <a:off x="658368" y="3271266"/>
            <a:ext cx="3749040" cy="1479042"/>
          </a:xfrm>
          <a:prstGeom prst="rect">
            <a:avLst/>
          </a:prstGeom>
          <a:noFill/>
          <a:ln/>
        </p:spPr>
        <p:txBody>
          <a:bodyPr wrap="square" rtlCol="0" anchor="t">
            <a:noAutofit/>
          </a:bodyPr>
          <a:lstStyle/>
          <a:p>
            <a:pPr algn="l" indent="0" marL="0">
              <a:buNone/>
            </a:pPr>
            <a:r>
              <a:rPr lang="en-US" sz="1250" dirty="0">
                <a:solidFill>
                  <a:srgbClr val="1B2B4B"/>
                </a:solidFill>
                <a:latin typeface="Arial" pitchFamily="34" charset="0"/>
                <a:ea typeface="Arial" pitchFamily="34" charset="-122"/>
                <a:cs typeface="Arial" pitchFamily="34" charset="-120"/>
              </a:rPr>
              <a:t>This problem spans three congressional terms, as the House Energy and Commerce Committee's current Working Group is the third successive attempt at comprehensive federal privacy legislation, following the ADPPA in the 117th Congress and APRA in the 118th, neither of…</a:t>
            </a:r>
            <a:endParaRPr lang="en-US" sz="1250" dirty="0"/>
          </a:p>
        </p:txBody>
      </p:sp>
      <p:sp>
        <p:nvSpPr>
          <p:cNvPr id="22" name="Shape 20"/>
          <p:cNvSpPr/>
          <p:nvPr/>
        </p:nvSpPr>
        <p:spPr>
          <a:xfrm>
            <a:off x="4645152" y="3143250"/>
            <a:ext cx="4334256" cy="1680210"/>
          </a:xfrm>
          <a:prstGeom prst="rect">
            <a:avLst/>
          </a:prstGeom>
          <a:solidFill>
            <a:srgbClr val="FFFFFF"/>
          </a:solidFill>
          <a:ln w="6350">
            <a:solidFill>
              <a:srgbClr val="D5E0EE"/>
            </a:solidFill>
            <a:prstDash val="solid"/>
          </a:ln>
          <a:effectLst>
            <a:outerShdw sx="100000" sy="100000" kx="0" ky="0" algn="bl" rotWithShape="0" blurRad="76200" dist="25400" dir="8100000">
              <a:srgbClr val="000000">
                <a:alpha val="8000"/>
              </a:srgbClr>
            </a:outerShdw>
          </a:effectLst>
        </p:spPr>
        <p:txBody>
          <a:bodyPr/>
          <a:p/>
        </p:txBody>
      </p:sp>
      <p:sp>
        <p:nvSpPr>
          <p:cNvPr id="23" name="Shape 21"/>
          <p:cNvSpPr/>
          <p:nvPr/>
        </p:nvSpPr>
        <p:spPr>
          <a:xfrm>
            <a:off x="4645152" y="3143250"/>
            <a:ext cx="54864" cy="1680210"/>
          </a:xfrm>
          <a:prstGeom prst="rect">
            <a:avLst/>
          </a:prstGeom>
          <a:solidFill>
            <a:srgbClr val="B53232"/>
          </a:solidFill>
          <a:ln w="12700">
            <a:solidFill>
              <a:srgbClr val="B53232"/>
            </a:solidFill>
            <a:prstDash val="solid"/>
          </a:ln>
        </p:spPr>
        <p:txBody>
          <a:bodyPr/>
          <a:p/>
        </p:txBody>
      </p:sp>
      <p:sp>
        <p:nvSpPr>
          <p:cNvPr id="24" name="Shape 22"/>
          <p:cNvSpPr/>
          <p:nvPr/>
        </p:nvSpPr>
        <p:spPr>
          <a:xfrm>
            <a:off x="4736592" y="3234690"/>
            <a:ext cx="310896" cy="310896"/>
          </a:xfrm>
          <a:prstGeom prst="ellipse">
            <a:avLst/>
          </a:prstGeom>
          <a:solidFill>
            <a:srgbClr val="B53232"/>
          </a:solidFill>
          <a:ln w="12700">
            <a:solidFill>
              <a:srgbClr val="B53232"/>
            </a:solidFill>
            <a:prstDash val="solid"/>
          </a:ln>
        </p:spPr>
        <p:txBody>
          <a:bodyPr/>
          <a:p/>
        </p:txBody>
      </p:sp>
      <p:sp>
        <p:nvSpPr>
          <p:cNvPr id="25" name="Text 23"/>
          <p:cNvSpPr/>
          <p:nvPr/>
        </p:nvSpPr>
        <p:spPr>
          <a:xfrm>
            <a:off x="4736592" y="3234690"/>
            <a:ext cx="310896" cy="310896"/>
          </a:xfrm>
          <a:prstGeom prst="rect">
            <a:avLst/>
          </a:prstGeom>
          <a:noFill/>
          <a:ln/>
        </p:spPr>
        <p:txBody>
          <a:bodyPr wrap="square" lIns="0" tIns="0" rIns="0" bIns="0"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4</a:t>
            </a:r>
            <a:endParaRPr lang="en-US" sz="1100" dirty="0"/>
          </a:p>
        </p:txBody>
      </p:sp>
      <p:sp>
        <p:nvSpPr>
          <p:cNvPr id="26" name="Text 24"/>
          <p:cNvSpPr/>
          <p:nvPr/>
        </p:nvSpPr>
        <p:spPr>
          <a:xfrm>
            <a:off x="5138928" y="3271266"/>
            <a:ext cx="3749040" cy="1479042"/>
          </a:xfrm>
          <a:prstGeom prst="rect">
            <a:avLst/>
          </a:prstGeom>
          <a:noFill/>
          <a:ln/>
        </p:spPr>
        <p:txBody>
          <a:bodyPr wrap="square" rtlCol="0" anchor="t">
            <a:noAutofit/>
          </a:bodyPr>
          <a:lstStyle/>
          <a:p>
            <a:pPr algn="l" indent="0" marL="0">
              <a:buNone/>
            </a:pPr>
            <a:r>
              <a:rPr lang="en-US" sz="1250" dirty="0">
                <a:solidFill>
                  <a:srgbClr val="1B2B4B"/>
                </a:solidFill>
                <a:latin typeface="Arial" pitchFamily="34" charset="0"/>
                <a:ea typeface="Arial" pitchFamily="34" charset="-122"/>
                <a:cs typeface="Arial" pitchFamily="34" charset="-120"/>
              </a:rPr>
              <a:t>The European Union solved a version of this problem in 2024 when the EU AI Act Recital 69 explicitly recognized on-device and local processing as data minimization compliance measures, and the UK Information Commissioner published formal guidance recognizing trusted execution…</a:t>
            </a:r>
            <a:endParaRPr lang="en-US" sz="1250" dirty="0"/>
          </a:p>
        </p:txBody>
      </p:sp>
      <p:sp>
        <p:nvSpPr>
          <p:cNvPr id="27" name="Text 25"/>
          <p:cNvSpPr/>
          <p:nvPr/>
        </p:nvSpPr>
        <p:spPr>
          <a:xfrm>
            <a:off x="274320" y="4896612"/>
            <a:ext cx="8595360" cy="201168"/>
          </a:xfrm>
          <a:prstGeom prst="rect">
            <a:avLst/>
          </a:prstGeom>
          <a:noFill/>
          <a:ln/>
        </p:spPr>
        <p:txBody>
          <a:bodyPr wrap="square" rtlCol="0" anchor="ctr"/>
          <a:lstStyle/>
          <a:p>
            <a:pPr algn="l" indent="0" marL="0">
              <a:buNone/>
            </a:pPr>
            <a:r>
              <a:rPr lang="en-US" sz="950" i="1" dirty="0">
                <a:solidFill>
                  <a:srgbClr val="445566"/>
                </a:solidFill>
                <a:latin typeface="Arial" pitchFamily="34" charset="0"/>
                <a:ea typeface="Arial" pitchFamily="34" charset="-122"/>
                <a:cs typeface="Arial" pitchFamily="34" charset="-120"/>
              </a:rPr>
              <a:t>American semiconductor companies command 50.4 percent of global chip revenues totaling 318 billion dollars in 2024 and invested 62.7 billion dollars in research and development, yet no federal or state privacy law recognizes hardware-enforced privacy as a compliance mechanism, according to SIA State of the Industry 2025.</a:t>
            </a:r>
            <a:endParaRPr lang="en-US" sz="9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B4B"/>
          </a:solidFill>
          <a:ln w="12700">
            <a:solidFill>
              <a:srgbClr val="1B2B4B"/>
            </a:solidFill>
            <a:prstDash val="solid"/>
          </a:ln>
        </p:spPr>
      </p:sp>
      <p:sp>
        <p:nvSpPr>
          <p:cNvPr id="3" name="Text 1"/>
          <p:cNvSpPr/>
          <p:nvPr/>
        </p:nvSpPr>
        <p:spPr>
          <a:xfrm>
            <a:off x="320040" y="0"/>
            <a:ext cx="7680960" cy="822960"/>
          </a:xfrm>
          <a:prstGeom prst="rect">
            <a:avLst/>
          </a:prstGeom>
          <a:noFill/>
          <a:ln/>
        </p:spPr>
        <p:txBody>
          <a:bodyPr wrap="square" lIns="0" tIns="0" rIns="0" bIns="0" rtlCol="0" anchor="ctr"/>
          <a:lstStyle/>
          <a:p>
            <a:pPr algn="l" indent="0" marL="0">
              <a:buNone/>
            </a:pPr>
            <a:r>
              <a:rPr lang="en-US" sz="2000" b="1" dirty="0">
                <a:solidFill>
                  <a:srgbClr val="FFFFFF"/>
                </a:solidFill>
                <a:latin typeface="Arial" pitchFamily="34" charset="0"/>
                <a:ea typeface="Arial" pitchFamily="34" charset="-122"/>
                <a:cs typeface="Arial" pitchFamily="34" charset="-120"/>
              </a:rPr>
              <a:t>The Policy Landscape</a:t>
            </a:r>
            <a:endParaRPr lang="en-US" sz="2000" dirty="0"/>
          </a:p>
        </p:txBody>
      </p:sp>
      <p:sp>
        <p:nvSpPr>
          <p:cNvPr id="4" name="Text 2"/>
          <p:cNvSpPr/>
          <p:nvPr/>
        </p:nvSpPr>
        <p:spPr>
          <a:xfrm>
            <a:off x="8046720" y="0"/>
            <a:ext cx="822960" cy="822960"/>
          </a:xfrm>
          <a:prstGeom prst="rect">
            <a:avLst/>
          </a:prstGeom>
          <a:noFill/>
          <a:ln/>
        </p:spPr>
        <p:txBody>
          <a:bodyPr wrap="square" lIns="0" tIns="0" rIns="0" bIns="0" rtlCol="0" anchor="ctr"/>
          <a:lstStyle/>
          <a:p>
            <a:pPr algn="r" indent="0" marL="0">
              <a:buNone/>
            </a:pPr>
            <a:r>
              <a:rPr lang="en-US" sz="1100" dirty="0">
                <a:solidFill>
                  <a:srgbClr val="C5D8F5"/>
                </a:solidFill>
                <a:latin typeface="Arial" pitchFamily="34" charset="0"/>
                <a:ea typeface="Arial" pitchFamily="34" charset="-122"/>
                <a:cs typeface="Arial" pitchFamily="34" charset="-120"/>
              </a:rPr>
              <a:t>3 / 9</a:t>
            </a:r>
            <a:endParaRPr lang="en-US" sz="1100" dirty="0"/>
          </a:p>
        </p:txBody>
      </p:sp>
      <p:sp>
        <p:nvSpPr>
          <p:cNvPr id="5" name="Shape 3"/>
          <p:cNvSpPr/>
          <p:nvPr/>
        </p:nvSpPr>
        <p:spPr>
          <a:xfrm>
            <a:off x="0" y="822960"/>
            <a:ext cx="64008" cy="4320540"/>
          </a:xfrm>
          <a:prstGeom prst="rect">
            <a:avLst/>
          </a:prstGeom>
          <a:solidFill>
            <a:srgbClr val="F7941D"/>
          </a:solidFill>
          <a:ln w="12700">
            <a:solidFill>
              <a:srgbClr val="F7941D"/>
            </a:solidFill>
            <a:prstDash val="solid"/>
          </a:ln>
        </p:spPr>
      </p:sp>
      <p:sp>
        <p:nvSpPr>
          <p:cNvPr id="6" name="Text 4"/>
          <p:cNvSpPr/>
          <p:nvPr/>
        </p:nvSpPr>
        <p:spPr>
          <a:xfrm>
            <a:off x="274320" y="932688"/>
            <a:ext cx="8595360" cy="347472"/>
          </a:xfrm>
          <a:prstGeom prst="rect">
            <a:avLst/>
          </a:prstGeom>
          <a:noFill/>
          <a:ln/>
        </p:spPr>
        <p:txBody>
          <a:bodyPr wrap="square" rtlCol="0" anchor="ctr"/>
          <a:lstStyle/>
          <a:p>
            <a:pPr algn="l" indent="0" marL="0">
              <a:buNone/>
            </a:pPr>
            <a:r>
              <a:rPr lang="en-US" sz="1250" b="1" dirty="0">
                <a:solidFill>
                  <a:srgbClr val="F7941D"/>
                </a:solidFill>
                <a:latin typeface="Arial" pitchFamily="34" charset="0"/>
                <a:ea typeface="Arial" pitchFamily="34" charset="-122"/>
                <a:cs typeface="Arial" pitchFamily="34" charset="-120"/>
              </a:rPr>
              <a:t>Primary pathway is direct statutory inscription in the Working Group draft, combined with committee report language as a durable fallback, with FTC regulatory engagement as a parallel complement.</a:t>
            </a:r>
            <a:endParaRPr lang="en-US" sz="1250" dirty="0"/>
          </a:p>
        </p:txBody>
      </p:sp>
      <p:sp>
        <p:nvSpPr>
          <p:cNvPr id="7" name="Shape 5"/>
          <p:cNvSpPr/>
          <p:nvPr/>
        </p:nvSpPr>
        <p:spPr>
          <a:xfrm>
            <a:off x="164592" y="1371600"/>
            <a:ext cx="2852928" cy="3479292"/>
          </a:xfrm>
          <a:prstGeom prst="rect">
            <a:avLst/>
          </a:prstGeom>
          <a:solidFill>
            <a:srgbClr val="1B2B4B"/>
          </a:solidFill>
          <a:ln w="12700">
            <a:solidFill>
              <a:srgbClr val="1B2B4B"/>
            </a:solidFill>
            <a:prstDash val="solid"/>
          </a:ln>
          <a:effectLst>
            <a:outerShdw sx="100000" sy="100000" kx="0" ky="0" algn="bl" rotWithShape="0" blurRad="76200" dist="25400" dir="8100000">
              <a:srgbClr val="000000">
                <a:alpha val="8000"/>
              </a:srgbClr>
            </a:outerShdw>
          </a:effectLst>
        </p:spPr>
      </p:sp>
      <p:sp>
        <p:nvSpPr>
          <p:cNvPr id="8" name="Shape 6"/>
          <p:cNvSpPr/>
          <p:nvPr/>
        </p:nvSpPr>
        <p:spPr>
          <a:xfrm>
            <a:off x="164592" y="1371600"/>
            <a:ext cx="2852928" cy="91440"/>
          </a:xfrm>
          <a:prstGeom prst="rect">
            <a:avLst/>
          </a:prstGeom>
          <a:solidFill>
            <a:srgbClr val="F7941D"/>
          </a:solidFill>
          <a:ln w="12700">
            <a:solidFill>
              <a:srgbClr val="F7941D"/>
            </a:solidFill>
            <a:prstDash val="solid"/>
          </a:ln>
        </p:spPr>
      </p:sp>
      <p:sp>
        <p:nvSpPr>
          <p:cNvPr id="9" name="Shape 7"/>
          <p:cNvSpPr/>
          <p:nvPr/>
        </p:nvSpPr>
        <p:spPr>
          <a:xfrm>
            <a:off x="256032" y="1508760"/>
            <a:ext cx="347472" cy="347472"/>
          </a:xfrm>
          <a:prstGeom prst="ellipse">
            <a:avLst/>
          </a:prstGeom>
          <a:solidFill>
            <a:srgbClr val="F7941D"/>
          </a:solidFill>
          <a:ln w="12700">
            <a:solidFill>
              <a:srgbClr val="F7941D"/>
            </a:solidFill>
            <a:prstDash val="solid"/>
          </a:ln>
        </p:spPr>
      </p:sp>
      <p:sp>
        <p:nvSpPr>
          <p:cNvPr id="10" name="Text 8"/>
          <p:cNvSpPr/>
          <p:nvPr/>
        </p:nvSpPr>
        <p:spPr>
          <a:xfrm>
            <a:off x="256032" y="1508760"/>
            <a:ext cx="347472" cy="347472"/>
          </a:xfrm>
          <a:prstGeom prst="rect">
            <a:avLst/>
          </a:prstGeom>
          <a:noFill/>
          <a:ln/>
        </p:spPr>
        <p:txBody>
          <a:bodyPr wrap="square" lIns="0" tIns="0" rIns="0" bIns="0" rtlCol="0" anchor="ctr"/>
          <a:lstStyle/>
          <a:p>
            <a:pPr algn="ctr" indent="0" marL="0">
              <a:buNone/>
            </a:pPr>
            <a:r>
              <a:rPr lang="en-US" sz="1300" b="1" dirty="0">
                <a:solidFill>
                  <a:srgbClr val="FFFFFF"/>
                </a:solidFill>
                <a:latin typeface="Arial" pitchFamily="34" charset="0"/>
                <a:ea typeface="Arial" pitchFamily="34" charset="-122"/>
                <a:cs typeface="Arial" pitchFamily="34" charset="-120"/>
              </a:rPr>
              <a:t>1</a:t>
            </a:r>
            <a:endParaRPr lang="en-US" sz="1300" dirty="0"/>
          </a:p>
        </p:txBody>
      </p:sp>
      <p:sp>
        <p:nvSpPr>
          <p:cNvPr id="11" name="Text 9"/>
          <p:cNvSpPr/>
          <p:nvPr/>
        </p:nvSpPr>
        <p:spPr>
          <a:xfrm>
            <a:off x="274320" y="1938528"/>
            <a:ext cx="2633472" cy="2802636"/>
          </a:xfrm>
          <a:prstGeom prst="rect">
            <a:avLst/>
          </a:prstGeom>
          <a:noFill/>
          <a:ln/>
        </p:spPr>
        <p:txBody>
          <a:bodyPr wrap="square" rtlCol="0" anchor="t"/>
          <a:lstStyle/>
          <a:p>
            <a:pPr algn="l" indent="0" marL="0">
              <a:buNone/>
            </a:pPr>
            <a:r>
              <a:rPr lang="en-US" sz="1250" dirty="0">
                <a:solidFill>
                  <a:srgbClr val="FFFFFF"/>
                </a:solidFill>
                <a:latin typeface="Arial" pitchFamily="34" charset="0"/>
                <a:ea typeface="Arial" pitchFamily="34" charset="-122"/>
                <a:cs typeface="Arial" pitchFamily="34" charset="-120"/>
              </a:rPr>
              <a:t>Four pathways were analyzed: Pathway 1, direct statutory inscription in the Working Group bill text with a 6 to 12 month timeline targeting Q3 2025 draft circulation; Pathway 2, FTC rulemaking or guidance with a 6 to 36 month timeline; Pathway 3, committee report interpretive language running concurrently with Pathway 1 at zero additional timeline cost; and Pathway 4, post-enactment FTC compliance code approval requiring 2 to 4 years.</a:t>
            </a:r>
            <a:endParaRPr lang="en-US" sz="1250" dirty="0"/>
          </a:p>
        </p:txBody>
      </p:sp>
      <p:sp>
        <p:nvSpPr>
          <p:cNvPr id="12" name="Shape 10"/>
          <p:cNvSpPr/>
          <p:nvPr/>
        </p:nvSpPr>
        <p:spPr>
          <a:xfrm>
            <a:off x="3145536" y="1371600"/>
            <a:ext cx="2852928" cy="3479292"/>
          </a:xfrm>
          <a:prstGeom prst="rect">
            <a:avLst/>
          </a:prstGeom>
          <a:solidFill>
            <a:srgbClr val="243968"/>
          </a:solidFill>
          <a:ln w="12700">
            <a:solidFill>
              <a:srgbClr val="243968"/>
            </a:solidFill>
            <a:prstDash val="solid"/>
          </a:ln>
          <a:effectLst>
            <a:outerShdw sx="100000" sy="100000" kx="0" ky="0" algn="bl" rotWithShape="0" blurRad="76200" dist="25400" dir="8100000">
              <a:srgbClr val="000000">
                <a:alpha val="8000"/>
              </a:srgbClr>
            </a:outerShdw>
          </a:effectLst>
        </p:spPr>
      </p:sp>
      <p:sp>
        <p:nvSpPr>
          <p:cNvPr id="13" name="Shape 11"/>
          <p:cNvSpPr/>
          <p:nvPr/>
        </p:nvSpPr>
        <p:spPr>
          <a:xfrm>
            <a:off x="3145536" y="1371600"/>
            <a:ext cx="2852928" cy="91440"/>
          </a:xfrm>
          <a:prstGeom prst="rect">
            <a:avLst/>
          </a:prstGeom>
          <a:solidFill>
            <a:srgbClr val="F7941D"/>
          </a:solidFill>
          <a:ln w="12700">
            <a:solidFill>
              <a:srgbClr val="F7941D"/>
            </a:solidFill>
            <a:prstDash val="solid"/>
          </a:ln>
        </p:spPr>
      </p:sp>
      <p:sp>
        <p:nvSpPr>
          <p:cNvPr id="14" name="Shape 12"/>
          <p:cNvSpPr/>
          <p:nvPr/>
        </p:nvSpPr>
        <p:spPr>
          <a:xfrm>
            <a:off x="3236976" y="1508760"/>
            <a:ext cx="347472" cy="347472"/>
          </a:xfrm>
          <a:prstGeom prst="ellipse">
            <a:avLst/>
          </a:prstGeom>
          <a:solidFill>
            <a:srgbClr val="F7941D"/>
          </a:solidFill>
          <a:ln w="12700">
            <a:solidFill>
              <a:srgbClr val="F7941D"/>
            </a:solidFill>
            <a:prstDash val="solid"/>
          </a:ln>
        </p:spPr>
      </p:sp>
      <p:sp>
        <p:nvSpPr>
          <p:cNvPr id="15" name="Text 13"/>
          <p:cNvSpPr/>
          <p:nvPr/>
        </p:nvSpPr>
        <p:spPr>
          <a:xfrm>
            <a:off x="3236976" y="1508760"/>
            <a:ext cx="347472" cy="347472"/>
          </a:xfrm>
          <a:prstGeom prst="rect">
            <a:avLst/>
          </a:prstGeom>
          <a:noFill/>
          <a:ln/>
        </p:spPr>
        <p:txBody>
          <a:bodyPr wrap="square" lIns="0" tIns="0" rIns="0" bIns="0" rtlCol="0" anchor="ctr"/>
          <a:lstStyle/>
          <a:p>
            <a:pPr algn="ctr" indent="0" marL="0">
              <a:buNone/>
            </a:pPr>
            <a:r>
              <a:rPr lang="en-US" sz="1300" b="1" dirty="0">
                <a:solidFill>
                  <a:srgbClr val="FFFFFF"/>
                </a:solidFill>
                <a:latin typeface="Arial" pitchFamily="34" charset="0"/>
                <a:ea typeface="Arial" pitchFamily="34" charset="-122"/>
                <a:cs typeface="Arial" pitchFamily="34" charset="-120"/>
              </a:rPr>
              <a:t>2</a:t>
            </a:r>
            <a:endParaRPr lang="en-US" sz="1300" dirty="0"/>
          </a:p>
        </p:txBody>
      </p:sp>
      <p:sp>
        <p:nvSpPr>
          <p:cNvPr id="16" name="Text 14"/>
          <p:cNvSpPr/>
          <p:nvPr/>
        </p:nvSpPr>
        <p:spPr>
          <a:xfrm>
            <a:off x="3255264" y="1938528"/>
            <a:ext cx="2633472" cy="2802636"/>
          </a:xfrm>
          <a:prstGeom prst="rect">
            <a:avLst/>
          </a:prstGeom>
          <a:noFill/>
          <a:ln/>
        </p:spPr>
        <p:txBody>
          <a:bodyPr wrap="square" rtlCol="0" anchor="t"/>
          <a:lstStyle/>
          <a:p>
            <a:pPr algn="l" indent="0" marL="0">
              <a:buNone/>
            </a:pPr>
            <a:r>
              <a:rPr lang="en-US" sz="1250" dirty="0">
                <a:solidFill>
                  <a:srgbClr val="FFFFFF"/>
                </a:solidFill>
                <a:latin typeface="Arial" pitchFamily="34" charset="0"/>
                <a:ea typeface="Arial" pitchFamily="34" charset="-122"/>
                <a:cs typeface="Arial" pitchFamily="34" charset="-120"/>
              </a:rPr>
              <a:t>The chosen strategy is Pathway 1 plus Pathway 3 as the primary combination, with Pathway 2 as a parallel complement: insert the statutory definition and safe harbor directly into the Working Group draft while simultaneously drafting committee report language, and activate the FTC pilot program track independently of the legislative timeline under the favorable posture of FTC Chair Andrew Ferguson.</a:t>
            </a:r>
            <a:endParaRPr lang="en-US" sz="1250" dirty="0"/>
          </a:p>
        </p:txBody>
      </p:sp>
      <p:sp>
        <p:nvSpPr>
          <p:cNvPr id="17" name="Shape 15"/>
          <p:cNvSpPr/>
          <p:nvPr/>
        </p:nvSpPr>
        <p:spPr>
          <a:xfrm>
            <a:off x="6126480" y="1371600"/>
            <a:ext cx="2852928" cy="3479292"/>
          </a:xfrm>
          <a:prstGeom prst="rect">
            <a:avLst/>
          </a:prstGeom>
          <a:solidFill>
            <a:srgbClr val="2E4A8A"/>
          </a:solidFill>
          <a:ln w="12700">
            <a:solidFill>
              <a:srgbClr val="2E4A8A"/>
            </a:solidFill>
            <a:prstDash val="solid"/>
          </a:ln>
          <a:effectLst>
            <a:outerShdw sx="100000" sy="100000" kx="0" ky="0" algn="bl" rotWithShape="0" blurRad="76200" dist="25400" dir="8100000">
              <a:srgbClr val="000000">
                <a:alpha val="8000"/>
              </a:srgbClr>
            </a:outerShdw>
          </a:effectLst>
        </p:spPr>
      </p:sp>
      <p:sp>
        <p:nvSpPr>
          <p:cNvPr id="18" name="Shape 16"/>
          <p:cNvSpPr/>
          <p:nvPr/>
        </p:nvSpPr>
        <p:spPr>
          <a:xfrm>
            <a:off x="6126480" y="1371600"/>
            <a:ext cx="2852928" cy="91440"/>
          </a:xfrm>
          <a:prstGeom prst="rect">
            <a:avLst/>
          </a:prstGeom>
          <a:solidFill>
            <a:srgbClr val="F7941D"/>
          </a:solidFill>
          <a:ln w="12700">
            <a:solidFill>
              <a:srgbClr val="F7941D"/>
            </a:solidFill>
            <a:prstDash val="solid"/>
          </a:ln>
        </p:spPr>
      </p:sp>
      <p:sp>
        <p:nvSpPr>
          <p:cNvPr id="19" name="Shape 17"/>
          <p:cNvSpPr/>
          <p:nvPr/>
        </p:nvSpPr>
        <p:spPr>
          <a:xfrm>
            <a:off x="6217920" y="1508760"/>
            <a:ext cx="347472" cy="347472"/>
          </a:xfrm>
          <a:prstGeom prst="ellipse">
            <a:avLst/>
          </a:prstGeom>
          <a:solidFill>
            <a:srgbClr val="F7941D"/>
          </a:solidFill>
          <a:ln w="12700">
            <a:solidFill>
              <a:srgbClr val="F7941D"/>
            </a:solidFill>
            <a:prstDash val="solid"/>
          </a:ln>
        </p:spPr>
      </p:sp>
      <p:sp>
        <p:nvSpPr>
          <p:cNvPr id="20" name="Text 18"/>
          <p:cNvSpPr/>
          <p:nvPr/>
        </p:nvSpPr>
        <p:spPr>
          <a:xfrm>
            <a:off x="6217920" y="1508760"/>
            <a:ext cx="347472" cy="347472"/>
          </a:xfrm>
          <a:prstGeom prst="rect">
            <a:avLst/>
          </a:prstGeom>
          <a:noFill/>
          <a:ln/>
        </p:spPr>
        <p:txBody>
          <a:bodyPr wrap="square" lIns="0" tIns="0" rIns="0" bIns="0" rtlCol="0" anchor="ctr"/>
          <a:lstStyle/>
          <a:p>
            <a:pPr algn="ctr" indent="0" marL="0">
              <a:buNone/>
            </a:pPr>
            <a:r>
              <a:rPr lang="en-US" sz="1300" b="1" dirty="0">
                <a:solidFill>
                  <a:srgbClr val="FFFFFF"/>
                </a:solidFill>
                <a:latin typeface="Arial" pitchFamily="34" charset="0"/>
                <a:ea typeface="Arial" pitchFamily="34" charset="-122"/>
                <a:cs typeface="Arial" pitchFamily="34" charset="-120"/>
              </a:rPr>
              <a:t>3</a:t>
            </a:r>
            <a:endParaRPr lang="en-US" sz="1300" dirty="0"/>
          </a:p>
        </p:txBody>
      </p:sp>
      <p:sp>
        <p:nvSpPr>
          <p:cNvPr id="21" name="Text 19"/>
          <p:cNvSpPr/>
          <p:nvPr/>
        </p:nvSpPr>
        <p:spPr>
          <a:xfrm>
            <a:off x="6236208" y="1938528"/>
            <a:ext cx="2633472" cy="2802636"/>
          </a:xfrm>
          <a:prstGeom prst="rect">
            <a:avLst/>
          </a:prstGeom>
          <a:noFill/>
          <a:ln/>
        </p:spPr>
        <p:txBody>
          <a:bodyPr wrap="square" rtlCol="0" anchor="t"/>
          <a:lstStyle/>
          <a:p>
            <a:pPr algn="l" indent="0" marL="0">
              <a:buNone/>
            </a:pPr>
            <a:r>
              <a:rPr lang="en-US" sz="1250" dirty="0">
                <a:solidFill>
                  <a:srgbClr val="FFFFFF"/>
                </a:solidFill>
                <a:latin typeface="Arial" pitchFamily="34" charset="0"/>
                <a:ea typeface="Arial" pitchFamily="34" charset="-122"/>
                <a:cs typeface="Arial" pitchFamily="34" charset="-120"/>
              </a:rPr>
              <a:t>Pathway 2 alone was rejected because post-Loper Bright Enterprises v. Raimondo, the Supreme Court's 2024 ruling ending Chevron deference, FTC guidance is no longer controlling on courts and can be reversed by future administrations, making a statutory definition the only durable protection. Pathway 4 was rejected as entirely dependent on Pathway 1 succeeding first and operating on a 2 to 4 year post-enactment timeline.</a:t>
            </a:r>
            <a:endParaRPr lang="en-US" sz="1250" dirty="0"/>
          </a:p>
        </p:txBody>
      </p:sp>
      <p:sp>
        <p:nvSpPr>
          <p:cNvPr id="22" name="Text 20"/>
          <p:cNvSpPr/>
          <p:nvPr/>
        </p:nvSpPr>
        <p:spPr>
          <a:xfrm>
            <a:off x="274320" y="4896612"/>
            <a:ext cx="8595360" cy="201168"/>
          </a:xfrm>
          <a:prstGeom prst="rect">
            <a:avLst/>
          </a:prstGeom>
          <a:noFill/>
          <a:ln/>
        </p:spPr>
        <p:txBody>
          <a:bodyPr wrap="square" rtlCol="0" anchor="ctr"/>
          <a:lstStyle/>
          <a:p>
            <a:pPr algn="l" indent="0" marL="0">
              <a:buNone/>
            </a:pPr>
            <a:r>
              <a:rPr lang="en-US" sz="950" i="1" dirty="0">
                <a:solidFill>
                  <a:srgbClr val="445566"/>
                </a:solidFill>
                <a:latin typeface="Arial" pitchFamily="34" charset="0"/>
                <a:ea typeface="Arial" pitchFamily="34" charset="-122"/>
                <a:cs typeface="Arial" pitchFamily="34" charset="-120"/>
              </a:rPr>
              <a:t>The critical decision point is Q3 2025 when the Working Group is expected to circulate draft bill text, with markup targeted for Q4 2025 to Q1 2026 and the next formal decision point being the staff technical briefing in Weeks 2 to 3 of the engagement plan.</a:t>
            </a:r>
            <a:endParaRPr lang="en-US" sz="9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B4B"/>
          </a:solidFill>
          <a:ln w="12700">
            <a:solidFill>
              <a:srgbClr val="1B2B4B"/>
            </a:solidFill>
            <a:prstDash val="solid"/>
          </a:ln>
        </p:spPr>
        <p:txBody>
          <a:bodyPr/>
          <a:p/>
        </p:txBody>
      </p:sp>
      <p:sp>
        <p:nvSpPr>
          <p:cNvPr id="3" name="Text 1"/>
          <p:cNvSpPr/>
          <p:nvPr/>
        </p:nvSpPr>
        <p:spPr>
          <a:xfrm>
            <a:off x="320040" y="0"/>
            <a:ext cx="7680960" cy="822960"/>
          </a:xfrm>
          <a:prstGeom prst="rect">
            <a:avLst/>
          </a:prstGeom>
          <a:noFill/>
          <a:ln/>
        </p:spPr>
        <p:txBody>
          <a:bodyPr wrap="square" lIns="0" tIns="0" rIns="0" bIns="0" rtlCol="0" anchor="ctr"/>
          <a:lstStyle/>
          <a:p>
            <a:pPr algn="l" indent="0" marL="0">
              <a:buNone/>
            </a:pPr>
            <a:r>
              <a:rPr lang="en-US" sz="2000" b="1" dirty="0">
                <a:solidFill>
                  <a:srgbClr val="FFFFFF"/>
                </a:solidFill>
                <a:latin typeface="Arial" pitchFamily="34" charset="0"/>
                <a:ea typeface="Arial" pitchFamily="34" charset="-122"/>
                <a:cs typeface="Arial" pitchFamily="34" charset="-120"/>
              </a:rPr>
              <a:t>Decision-Makers</a:t>
            </a:r>
            <a:endParaRPr lang="en-US" sz="2000" dirty="0"/>
          </a:p>
        </p:txBody>
      </p:sp>
      <p:sp>
        <p:nvSpPr>
          <p:cNvPr id="4" name="Text 2"/>
          <p:cNvSpPr/>
          <p:nvPr/>
        </p:nvSpPr>
        <p:spPr>
          <a:xfrm>
            <a:off x="8046720" y="0"/>
            <a:ext cx="822960" cy="822960"/>
          </a:xfrm>
          <a:prstGeom prst="rect">
            <a:avLst/>
          </a:prstGeom>
          <a:noFill/>
          <a:ln/>
        </p:spPr>
        <p:txBody>
          <a:bodyPr wrap="square" lIns="0" tIns="0" rIns="0" bIns="0" rtlCol="0" anchor="ctr"/>
          <a:lstStyle/>
          <a:p>
            <a:pPr algn="r" indent="0" marL="0">
              <a:buNone/>
            </a:pPr>
            <a:r>
              <a:rPr lang="en-US" sz="1100" dirty="0">
                <a:solidFill>
                  <a:srgbClr val="C5D8F5"/>
                </a:solidFill>
                <a:latin typeface="Arial" pitchFamily="34" charset="0"/>
                <a:ea typeface="Arial" pitchFamily="34" charset="-122"/>
                <a:cs typeface="Arial" pitchFamily="34" charset="-120"/>
              </a:rPr>
              <a:t>4 / 9</a:t>
            </a:r>
            <a:endParaRPr lang="en-US" sz="1100" dirty="0"/>
          </a:p>
        </p:txBody>
      </p:sp>
      <p:sp>
        <p:nvSpPr>
          <p:cNvPr id="5" name="Shape 3"/>
          <p:cNvSpPr/>
          <p:nvPr/>
        </p:nvSpPr>
        <p:spPr>
          <a:xfrm>
            <a:off x="0" y="822960"/>
            <a:ext cx="64008" cy="4320540"/>
          </a:xfrm>
          <a:prstGeom prst="rect">
            <a:avLst/>
          </a:prstGeom>
          <a:solidFill>
            <a:srgbClr val="F7941D"/>
          </a:solidFill>
          <a:ln w="12700">
            <a:solidFill>
              <a:srgbClr val="F7941D"/>
            </a:solidFill>
            <a:prstDash val="solid"/>
          </a:ln>
        </p:spPr>
        <p:txBody>
          <a:bodyPr/>
          <a:p/>
        </p:txBody>
      </p:sp>
      <p:sp>
        <p:nvSpPr>
          <p:cNvPr id="6" name="Text 4"/>
          <p:cNvSpPr/>
          <p:nvPr/>
        </p:nvSpPr>
        <p:spPr>
          <a:xfrm>
            <a:off x="274320" y="932688"/>
            <a:ext cx="8595360" cy="347472"/>
          </a:xfrm>
          <a:prstGeom prst="rect">
            <a:avLst/>
          </a:prstGeom>
          <a:noFill/>
          <a:ln/>
        </p:spPr>
        <p:txBody>
          <a:bodyPr wrap="square" rtlCol="0" anchor="ctr">
            <a:noAutofit/>
          </a:bodyPr>
          <a:lstStyle/>
          <a:p>
            <a:pPr algn="l" indent="0" marL="0">
              <a:buNone/>
            </a:pPr>
            <a:r>
              <a:rPr lang="en-US" sz="1250" b="1" dirty="0">
                <a:solidFill>
                  <a:srgbClr val="F7941D"/>
                </a:solidFill>
                <a:latin typeface="Arial" pitchFamily="34" charset="0"/>
                <a:ea typeface="Arial" pitchFamily="34" charset="-122"/>
                <a:cs typeface="Arial" pitchFamily="34" charset="-120"/>
              </a:rPr>
              <a:t>Chairman Brett Guthrie controls the committee agenda and the Working Group's output, and we need him to ensure our proposed statutory language reaches draft bill text.</a:t>
            </a:r>
            <a:endParaRPr lang="en-US" sz="1250" dirty="0"/>
          </a:p>
        </p:txBody>
      </p:sp>
      <p:sp>
        <p:nvSpPr>
          <p:cNvPr id="7" name="Shape 5"/>
          <p:cNvSpPr/>
          <p:nvPr/>
        </p:nvSpPr>
        <p:spPr>
          <a:xfrm>
            <a:off x="128016" y="1362456"/>
            <a:ext cx="2132838" cy="3479292"/>
          </a:xfrm>
          <a:prstGeom prst="rect">
            <a:avLst/>
          </a:prstGeom>
          <a:solidFill>
            <a:srgbClr val="FFFFFF"/>
          </a:solidFill>
          <a:ln w="6350">
            <a:solidFill>
              <a:srgbClr val="D5E0EE"/>
            </a:solidFill>
            <a:prstDash val="solid"/>
          </a:ln>
          <a:effectLst>
            <a:outerShdw sx="100000" sy="100000" kx="0" ky="0" algn="bl" rotWithShape="0" blurRad="76200" dist="25400" dir="8100000">
              <a:srgbClr val="000000">
                <a:alpha val="8000"/>
              </a:srgbClr>
            </a:outerShdw>
          </a:effectLst>
        </p:spPr>
        <p:txBody>
          <a:bodyPr/>
          <a:p/>
        </p:txBody>
      </p:sp>
      <p:sp>
        <p:nvSpPr>
          <p:cNvPr id="8" name="Shape 6"/>
          <p:cNvSpPr/>
          <p:nvPr/>
        </p:nvSpPr>
        <p:spPr>
          <a:xfrm>
            <a:off x="128016" y="1362456"/>
            <a:ext cx="2132838" cy="164592"/>
          </a:xfrm>
          <a:prstGeom prst="rect">
            <a:avLst/>
          </a:prstGeom>
          <a:solidFill>
            <a:srgbClr val="7B6014"/>
          </a:solidFill>
          <a:ln w="12700">
            <a:solidFill>
              <a:srgbClr val="7B6014"/>
            </a:solidFill>
            <a:prstDash val="solid"/>
          </a:ln>
        </p:spPr>
        <p:txBody>
          <a:bodyPr/>
          <a:p/>
        </p:txBody>
      </p:sp>
      <p:sp>
        <p:nvSpPr>
          <p:cNvPr id="9" name="Shape 7"/>
          <p:cNvSpPr/>
          <p:nvPr/>
        </p:nvSpPr>
        <p:spPr>
          <a:xfrm>
            <a:off x="938403" y="1591056"/>
            <a:ext cx="512064" cy="512064"/>
          </a:xfrm>
          <a:prstGeom prst="ellipse">
            <a:avLst/>
          </a:prstGeom>
          <a:solidFill>
            <a:srgbClr val="7B6014"/>
          </a:solidFill>
          <a:ln w="12700">
            <a:solidFill>
              <a:srgbClr val="7B6014"/>
            </a:solidFill>
            <a:prstDash val="solid"/>
          </a:ln>
        </p:spPr>
        <p:txBody>
          <a:bodyPr/>
          <a:p/>
        </p:txBody>
      </p:sp>
      <p:sp>
        <p:nvSpPr>
          <p:cNvPr id="10" name="Text 8"/>
          <p:cNvSpPr/>
          <p:nvPr/>
        </p:nvSpPr>
        <p:spPr>
          <a:xfrm>
            <a:off x="938403" y="1591056"/>
            <a:ext cx="512064" cy="512064"/>
          </a:xfrm>
          <a:prstGeom prst="rect">
            <a:avLst/>
          </a:prstGeom>
          <a:noFill/>
          <a:ln/>
        </p:spPr>
        <p:txBody>
          <a:bodyPr wrap="square" lIns="0" tIns="0" rIns="0" bIns="0"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1</a:t>
            </a:r>
            <a:endParaRPr lang="en-US" sz="1600" dirty="0"/>
          </a:p>
        </p:txBody>
      </p:sp>
      <p:sp>
        <p:nvSpPr>
          <p:cNvPr id="11" name="Text 9"/>
          <p:cNvSpPr/>
          <p:nvPr/>
        </p:nvSpPr>
        <p:spPr>
          <a:xfrm>
            <a:off x="219456" y="2185416"/>
            <a:ext cx="1949958" cy="2546604"/>
          </a:xfrm>
          <a:prstGeom prst="rect">
            <a:avLst/>
          </a:prstGeom>
          <a:noFill/>
          <a:ln/>
        </p:spPr>
        <p:txBody>
          <a:bodyPr wrap="square" rtlCol="0" anchor="t">
            <a:noAutofit/>
          </a:bodyPr>
          <a:lstStyle/>
          <a:p>
            <a:pPr algn="l" indent="0" marL="0">
              <a:buNone/>
            </a:pPr>
            <a:r>
              <a:rPr lang="en-US" sz="1150" dirty="0">
                <a:solidFill>
                  <a:srgbClr val="1B2B4B"/>
                </a:solidFill>
                <a:latin typeface="Arial" pitchFamily="34" charset="0"/>
                <a:ea typeface="Arial" pitchFamily="34" charset="-122"/>
                <a:cs typeface="Arial" pitchFamily="34" charset="-120"/>
              </a:rPr>
              <a:t>Primary decision-maker is Representative Brett Guthrie, Republican of Kentucky's 2nd District, Chairman of the House Energy and Commerce Committee, who created the Working Group to bring members and stakeholders together to explore a framework for legislation that can get across the finish line.</a:t>
            </a:r>
            <a:endParaRPr lang="en-US" sz="1150" dirty="0"/>
          </a:p>
        </p:txBody>
      </p:sp>
      <p:sp>
        <p:nvSpPr>
          <p:cNvPr id="12" name="Shape 10"/>
          <p:cNvSpPr/>
          <p:nvPr/>
        </p:nvSpPr>
        <p:spPr>
          <a:xfrm>
            <a:off x="2379726" y="1362456"/>
            <a:ext cx="2132838" cy="3479292"/>
          </a:xfrm>
          <a:prstGeom prst="rect">
            <a:avLst/>
          </a:prstGeom>
          <a:solidFill>
            <a:srgbClr val="FFFFFF"/>
          </a:solidFill>
          <a:ln w="6350">
            <a:solidFill>
              <a:srgbClr val="D5E0EE"/>
            </a:solidFill>
            <a:prstDash val="solid"/>
          </a:ln>
          <a:effectLst>
            <a:outerShdw sx="100000" sy="100000" kx="0" ky="0" algn="bl" rotWithShape="0" blurRad="76200" dist="25400" dir="8100000">
              <a:srgbClr val="000000">
                <a:alpha val="8000"/>
              </a:srgbClr>
            </a:outerShdw>
          </a:effectLst>
        </p:spPr>
        <p:txBody>
          <a:bodyPr/>
          <a:p/>
        </p:txBody>
      </p:sp>
      <p:sp>
        <p:nvSpPr>
          <p:cNvPr id="13" name="Shape 11"/>
          <p:cNvSpPr/>
          <p:nvPr/>
        </p:nvSpPr>
        <p:spPr>
          <a:xfrm>
            <a:off x="2379726" y="1362456"/>
            <a:ext cx="2132838" cy="164592"/>
          </a:xfrm>
          <a:prstGeom prst="rect">
            <a:avLst/>
          </a:prstGeom>
          <a:solidFill>
            <a:srgbClr val="7B6014"/>
          </a:solidFill>
          <a:ln w="12700">
            <a:solidFill>
              <a:srgbClr val="7B6014"/>
            </a:solidFill>
            <a:prstDash val="solid"/>
          </a:ln>
        </p:spPr>
        <p:txBody>
          <a:bodyPr/>
          <a:p/>
        </p:txBody>
      </p:sp>
      <p:sp>
        <p:nvSpPr>
          <p:cNvPr id="14" name="Shape 12"/>
          <p:cNvSpPr/>
          <p:nvPr/>
        </p:nvSpPr>
        <p:spPr>
          <a:xfrm>
            <a:off x="3190113" y="1591056"/>
            <a:ext cx="512064" cy="512064"/>
          </a:xfrm>
          <a:prstGeom prst="ellipse">
            <a:avLst/>
          </a:prstGeom>
          <a:solidFill>
            <a:srgbClr val="7B6014"/>
          </a:solidFill>
          <a:ln w="12700">
            <a:solidFill>
              <a:srgbClr val="7B6014"/>
            </a:solidFill>
            <a:prstDash val="solid"/>
          </a:ln>
        </p:spPr>
        <p:txBody>
          <a:bodyPr/>
          <a:p/>
        </p:txBody>
      </p:sp>
      <p:sp>
        <p:nvSpPr>
          <p:cNvPr id="15" name="Text 13"/>
          <p:cNvSpPr/>
          <p:nvPr/>
        </p:nvSpPr>
        <p:spPr>
          <a:xfrm>
            <a:off x="3190113" y="1591056"/>
            <a:ext cx="512064" cy="512064"/>
          </a:xfrm>
          <a:prstGeom prst="rect">
            <a:avLst/>
          </a:prstGeom>
          <a:noFill/>
          <a:ln/>
        </p:spPr>
        <p:txBody>
          <a:bodyPr wrap="square" lIns="0" tIns="0" rIns="0" bIns="0"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2</a:t>
            </a:r>
            <a:endParaRPr lang="en-US" sz="1600" dirty="0"/>
          </a:p>
        </p:txBody>
      </p:sp>
      <p:sp>
        <p:nvSpPr>
          <p:cNvPr id="16" name="Text 14"/>
          <p:cNvSpPr/>
          <p:nvPr/>
        </p:nvSpPr>
        <p:spPr>
          <a:xfrm>
            <a:off x="2471166" y="2185416"/>
            <a:ext cx="1949958" cy="2546604"/>
          </a:xfrm>
          <a:prstGeom prst="rect">
            <a:avLst/>
          </a:prstGeom>
          <a:noFill/>
          <a:ln/>
        </p:spPr>
        <p:txBody>
          <a:bodyPr wrap="square" rtlCol="0" anchor="t">
            <a:noAutofit/>
          </a:bodyPr>
          <a:lstStyle/>
          <a:p>
            <a:pPr algn="l" indent="0" marL="0">
              <a:buNone/>
            </a:pPr>
            <a:r>
              <a:rPr lang="en-US" sz="1150" dirty="0">
                <a:solidFill>
                  <a:srgbClr val="1B2B4B"/>
                </a:solidFill>
                <a:latin typeface="Arial" pitchFamily="34" charset="0"/>
                <a:ea typeface="Arial" pitchFamily="34" charset="-122"/>
                <a:cs typeface="Arial" pitchFamily="34" charset="-120"/>
              </a:rPr>
              <a:t>Second critical decision-maker is Senator Maria Cantwell, Democrat of Washington, Ranking Member of the Senate Commerce Committee and co-author of the original APRA. Her known position is strong data minimization with robust enforcement and a private right of action.</a:t>
            </a:r>
            <a:endParaRPr lang="en-US" sz="1150" dirty="0"/>
          </a:p>
        </p:txBody>
      </p:sp>
      <p:sp>
        <p:nvSpPr>
          <p:cNvPr id="17" name="Shape 15"/>
          <p:cNvSpPr/>
          <p:nvPr/>
        </p:nvSpPr>
        <p:spPr>
          <a:xfrm>
            <a:off x="4631436" y="1362456"/>
            <a:ext cx="2132838" cy="3479292"/>
          </a:xfrm>
          <a:prstGeom prst="rect">
            <a:avLst/>
          </a:prstGeom>
          <a:solidFill>
            <a:srgbClr val="FFFFFF"/>
          </a:solidFill>
          <a:ln w="6350">
            <a:solidFill>
              <a:srgbClr val="D5E0EE"/>
            </a:solidFill>
            <a:prstDash val="solid"/>
          </a:ln>
          <a:effectLst>
            <a:outerShdw sx="100000" sy="100000" kx="0" ky="0" algn="bl" rotWithShape="0" blurRad="76200" dist="25400" dir="8100000">
              <a:srgbClr val="000000">
                <a:alpha val="8000"/>
              </a:srgbClr>
            </a:outerShdw>
          </a:effectLst>
        </p:spPr>
        <p:txBody>
          <a:bodyPr/>
          <a:p/>
        </p:txBody>
      </p:sp>
      <p:sp>
        <p:nvSpPr>
          <p:cNvPr id="18" name="Shape 16"/>
          <p:cNvSpPr/>
          <p:nvPr/>
        </p:nvSpPr>
        <p:spPr>
          <a:xfrm>
            <a:off x="4631436" y="1362456"/>
            <a:ext cx="2132838" cy="164592"/>
          </a:xfrm>
          <a:prstGeom prst="rect">
            <a:avLst/>
          </a:prstGeom>
          <a:solidFill>
            <a:srgbClr val="1A6B3A"/>
          </a:solidFill>
          <a:ln w="12700">
            <a:solidFill>
              <a:srgbClr val="1A6B3A"/>
            </a:solidFill>
            <a:prstDash val="solid"/>
          </a:ln>
        </p:spPr>
        <p:txBody>
          <a:bodyPr/>
          <a:p/>
        </p:txBody>
      </p:sp>
      <p:sp>
        <p:nvSpPr>
          <p:cNvPr id="19" name="Shape 17"/>
          <p:cNvSpPr/>
          <p:nvPr/>
        </p:nvSpPr>
        <p:spPr>
          <a:xfrm>
            <a:off x="5441823" y="1591056"/>
            <a:ext cx="512064" cy="512064"/>
          </a:xfrm>
          <a:prstGeom prst="ellipse">
            <a:avLst/>
          </a:prstGeom>
          <a:solidFill>
            <a:srgbClr val="1A6B3A"/>
          </a:solidFill>
          <a:ln w="12700">
            <a:solidFill>
              <a:srgbClr val="1A6B3A"/>
            </a:solidFill>
            <a:prstDash val="solid"/>
          </a:ln>
        </p:spPr>
        <p:txBody>
          <a:bodyPr/>
          <a:p/>
        </p:txBody>
      </p:sp>
      <p:sp>
        <p:nvSpPr>
          <p:cNvPr id="20" name="Text 18"/>
          <p:cNvSpPr/>
          <p:nvPr/>
        </p:nvSpPr>
        <p:spPr>
          <a:xfrm>
            <a:off x="5441823" y="1591056"/>
            <a:ext cx="512064" cy="512064"/>
          </a:xfrm>
          <a:prstGeom prst="rect">
            <a:avLst/>
          </a:prstGeom>
          <a:noFill/>
          <a:ln/>
        </p:spPr>
        <p:txBody>
          <a:bodyPr wrap="square" lIns="0" tIns="0" rIns="0" bIns="0"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3</a:t>
            </a:r>
            <a:endParaRPr lang="en-US" sz="1600" dirty="0"/>
          </a:p>
        </p:txBody>
      </p:sp>
      <p:sp>
        <p:nvSpPr>
          <p:cNvPr id="21" name="Text 19"/>
          <p:cNvSpPr/>
          <p:nvPr/>
        </p:nvSpPr>
        <p:spPr>
          <a:xfrm>
            <a:off x="4722876" y="2185416"/>
            <a:ext cx="1949958" cy="2546604"/>
          </a:xfrm>
          <a:prstGeom prst="rect">
            <a:avLst/>
          </a:prstGeom>
          <a:noFill/>
          <a:ln/>
        </p:spPr>
        <p:txBody>
          <a:bodyPr wrap="square" rtlCol="0" anchor="t">
            <a:noAutofit/>
          </a:bodyPr>
          <a:lstStyle/>
          <a:p>
            <a:pPr algn="l" indent="0" marL="0">
              <a:buNone/>
            </a:pPr>
            <a:r>
              <a:rPr lang="en-US" sz="1150" dirty="0">
                <a:solidFill>
                  <a:srgbClr val="1B2B4B"/>
                </a:solidFill>
                <a:latin typeface="Arial" pitchFamily="34" charset="0"/>
                <a:ea typeface="Arial" pitchFamily="34" charset="-122"/>
                <a:cs typeface="Arial" pitchFamily="34" charset="-120"/>
              </a:rPr>
              <a:t>Key champion within the Working Group is Representative Jay Obernolte, Republican of California's 23rd District, who chaired the House Bipartisan AI Task Force, served in the California legislature during CCPA's passage, and is publicly committed to federal preemption of state privacy patchwork.</a:t>
            </a:r>
            <a:endParaRPr lang="en-US" sz="1150" dirty="0"/>
          </a:p>
        </p:txBody>
      </p:sp>
      <p:sp>
        <p:nvSpPr>
          <p:cNvPr id="22" name="Shape 20"/>
          <p:cNvSpPr/>
          <p:nvPr/>
        </p:nvSpPr>
        <p:spPr>
          <a:xfrm>
            <a:off x="6883146" y="1362456"/>
            <a:ext cx="2132838" cy="3479292"/>
          </a:xfrm>
          <a:prstGeom prst="rect">
            <a:avLst/>
          </a:prstGeom>
          <a:solidFill>
            <a:srgbClr val="FFFFFF"/>
          </a:solidFill>
          <a:ln w="6350">
            <a:solidFill>
              <a:srgbClr val="D5E0EE"/>
            </a:solidFill>
            <a:prstDash val="solid"/>
          </a:ln>
          <a:effectLst>
            <a:outerShdw sx="100000" sy="100000" kx="0" ky="0" algn="bl" rotWithShape="0" blurRad="76200" dist="25400" dir="8100000">
              <a:srgbClr val="000000">
                <a:alpha val="8000"/>
              </a:srgbClr>
            </a:outerShdw>
          </a:effectLst>
        </p:spPr>
        <p:txBody>
          <a:bodyPr/>
          <a:p/>
        </p:txBody>
      </p:sp>
      <p:sp>
        <p:nvSpPr>
          <p:cNvPr id="23" name="Shape 21"/>
          <p:cNvSpPr/>
          <p:nvPr/>
        </p:nvSpPr>
        <p:spPr>
          <a:xfrm>
            <a:off x="6883146" y="1362456"/>
            <a:ext cx="2132838" cy="164592"/>
          </a:xfrm>
          <a:prstGeom prst="rect">
            <a:avLst/>
          </a:prstGeom>
          <a:solidFill>
            <a:srgbClr val="7B6014"/>
          </a:solidFill>
          <a:ln w="12700">
            <a:solidFill>
              <a:srgbClr val="7B6014"/>
            </a:solidFill>
            <a:prstDash val="solid"/>
          </a:ln>
        </p:spPr>
        <p:txBody>
          <a:bodyPr/>
          <a:p/>
        </p:txBody>
      </p:sp>
      <p:sp>
        <p:nvSpPr>
          <p:cNvPr id="24" name="Shape 22"/>
          <p:cNvSpPr/>
          <p:nvPr/>
        </p:nvSpPr>
        <p:spPr>
          <a:xfrm>
            <a:off x="7693533" y="1591056"/>
            <a:ext cx="512064" cy="512064"/>
          </a:xfrm>
          <a:prstGeom prst="ellipse">
            <a:avLst/>
          </a:prstGeom>
          <a:solidFill>
            <a:srgbClr val="7B6014"/>
          </a:solidFill>
          <a:ln w="12700">
            <a:solidFill>
              <a:srgbClr val="7B6014"/>
            </a:solidFill>
            <a:prstDash val="solid"/>
          </a:ln>
        </p:spPr>
        <p:txBody>
          <a:bodyPr/>
          <a:p/>
        </p:txBody>
      </p:sp>
      <p:sp>
        <p:nvSpPr>
          <p:cNvPr id="25" name="Text 23"/>
          <p:cNvSpPr/>
          <p:nvPr/>
        </p:nvSpPr>
        <p:spPr>
          <a:xfrm>
            <a:off x="7693533" y="1591056"/>
            <a:ext cx="512064" cy="512064"/>
          </a:xfrm>
          <a:prstGeom prst="rect">
            <a:avLst/>
          </a:prstGeom>
          <a:noFill/>
          <a:ln/>
        </p:spPr>
        <p:txBody>
          <a:bodyPr wrap="square" lIns="0" tIns="0" rIns="0" bIns="0" rtlCol="0" anchor="ctr"/>
          <a:lstStyle/>
          <a:p>
            <a:pPr algn="ctr" indent="0" marL="0">
              <a:buNone/>
            </a:pPr>
            <a:r>
              <a:rPr lang="en-US" sz="1600" b="1" dirty="0">
                <a:solidFill>
                  <a:srgbClr val="FFFFFF"/>
                </a:solidFill>
                <a:latin typeface="Arial" pitchFamily="34" charset="0"/>
                <a:ea typeface="Arial" pitchFamily="34" charset="-122"/>
                <a:cs typeface="Arial" pitchFamily="34" charset="-120"/>
              </a:rPr>
              <a:t>4</a:t>
            </a:r>
            <a:endParaRPr lang="en-US" sz="1600" dirty="0"/>
          </a:p>
        </p:txBody>
      </p:sp>
      <p:sp>
        <p:nvSpPr>
          <p:cNvPr id="26" name="Text 24"/>
          <p:cNvSpPr/>
          <p:nvPr/>
        </p:nvSpPr>
        <p:spPr>
          <a:xfrm>
            <a:off x="6974586" y="2185416"/>
            <a:ext cx="1949958" cy="2546604"/>
          </a:xfrm>
          <a:prstGeom prst="rect">
            <a:avLst/>
          </a:prstGeom>
          <a:noFill/>
          <a:ln/>
        </p:spPr>
        <p:txBody>
          <a:bodyPr wrap="square" rtlCol="0" anchor="t">
            <a:noAutofit/>
          </a:bodyPr>
          <a:lstStyle/>
          <a:p>
            <a:pPr algn="l" indent="0" marL="0">
              <a:buNone/>
            </a:pPr>
            <a:r>
              <a:rPr lang="en-US" sz="1150" dirty="0">
                <a:solidFill>
                  <a:srgbClr val="1B2B4B"/>
                </a:solidFill>
                <a:latin typeface="Arial" pitchFamily="34" charset="0"/>
                <a:ea typeface="Arial" pitchFamily="34" charset="-122"/>
                <a:cs typeface="Arial" pitchFamily="34" charset="-120"/>
              </a:rPr>
              <a:t>Primary opposition risk comes from EPIC and CDT, which will frame any statutory definition of necessary as industry-drafted loosening and the safe harbor as an enforcement blind spot.</a:t>
            </a:r>
            <a:endParaRPr lang="en-US" sz="1150" dirty="0"/>
          </a:p>
        </p:txBody>
      </p:sp>
      <p:sp>
        <p:nvSpPr>
          <p:cNvPr id="27" name="Text 25"/>
          <p:cNvSpPr/>
          <p:nvPr/>
        </p:nvSpPr>
        <p:spPr>
          <a:xfrm>
            <a:off x="274320" y="4896612"/>
            <a:ext cx="8595360" cy="201168"/>
          </a:xfrm>
          <a:prstGeom prst="rect">
            <a:avLst/>
          </a:prstGeom>
          <a:noFill/>
          <a:ln/>
        </p:spPr>
        <p:txBody>
          <a:bodyPr wrap="square" rtlCol="0" anchor="ctr"/>
          <a:lstStyle/>
          <a:p>
            <a:pPr algn="l" indent="0" marL="0">
              <a:buNone/>
            </a:pPr>
            <a:r>
              <a:rPr lang="en-US" sz="950" i="1" dirty="0">
                <a:solidFill>
                  <a:srgbClr val="445566"/>
                </a:solidFill>
                <a:latin typeface="Arial" pitchFamily="34" charset="0"/>
                <a:ea typeface="Arial" pitchFamily="34" charset="-122"/>
                <a:cs typeface="Arial" pitchFamily="34" charset="-120"/>
              </a:rPr>
              <a:t>The Working Group consists of 12 Republican members from the Energy and Commerce Committee, and the Commerce, Manufacturing, and Trade Subcommittee chaired by Representative Gus Bilirakis, Republican of Florida, has primary privacy jurisdiction and recently held a semiconductor ecosystem hearing.</a:t>
            </a:r>
            <a:endParaRPr lang="en-US" sz="9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B4B"/>
          </a:solidFill>
          <a:ln w="12700">
            <a:solidFill>
              <a:srgbClr val="1B2B4B"/>
            </a:solidFill>
            <a:prstDash val="solid"/>
          </a:ln>
        </p:spPr>
        <p:txBody>
          <a:bodyPr/>
          <a:p/>
        </p:txBody>
      </p:sp>
      <p:sp>
        <p:nvSpPr>
          <p:cNvPr id="3" name="Text 1"/>
          <p:cNvSpPr/>
          <p:nvPr/>
        </p:nvSpPr>
        <p:spPr>
          <a:xfrm>
            <a:off x="320040" y="0"/>
            <a:ext cx="7680960" cy="822960"/>
          </a:xfrm>
          <a:prstGeom prst="rect">
            <a:avLst/>
          </a:prstGeom>
          <a:noFill/>
          <a:ln/>
        </p:spPr>
        <p:txBody>
          <a:bodyPr wrap="square" lIns="0" tIns="0" rIns="0" bIns="0" rtlCol="0" anchor="ctr"/>
          <a:lstStyle/>
          <a:p>
            <a:pPr algn="l" indent="0" marL="0">
              <a:buNone/>
            </a:pPr>
            <a:r>
              <a:rPr lang="en-US" sz="2000" b="1" dirty="0">
                <a:solidFill>
                  <a:srgbClr val="FFFFFF"/>
                </a:solidFill>
                <a:latin typeface="Arial" pitchFamily="34" charset="0"/>
                <a:ea typeface="Arial" pitchFamily="34" charset="-122"/>
                <a:cs typeface="Arial" pitchFamily="34" charset="-120"/>
              </a:rPr>
              <a:t>Our Position</a:t>
            </a:r>
            <a:endParaRPr lang="en-US" sz="2000" dirty="0"/>
          </a:p>
        </p:txBody>
      </p:sp>
      <p:sp>
        <p:nvSpPr>
          <p:cNvPr id="4" name="Text 2"/>
          <p:cNvSpPr/>
          <p:nvPr/>
        </p:nvSpPr>
        <p:spPr>
          <a:xfrm>
            <a:off x="8046720" y="0"/>
            <a:ext cx="822960" cy="822960"/>
          </a:xfrm>
          <a:prstGeom prst="rect">
            <a:avLst/>
          </a:prstGeom>
          <a:noFill/>
          <a:ln/>
        </p:spPr>
        <p:txBody>
          <a:bodyPr wrap="square" lIns="0" tIns="0" rIns="0" bIns="0" rtlCol="0" anchor="ctr"/>
          <a:lstStyle/>
          <a:p>
            <a:pPr algn="r" indent="0" marL="0">
              <a:buNone/>
            </a:pPr>
            <a:r>
              <a:rPr lang="en-US" sz="1100" dirty="0">
                <a:solidFill>
                  <a:srgbClr val="C5D8F5"/>
                </a:solidFill>
                <a:latin typeface="Arial" pitchFamily="34" charset="0"/>
                <a:ea typeface="Arial" pitchFamily="34" charset="-122"/>
                <a:cs typeface="Arial" pitchFamily="34" charset="-120"/>
              </a:rPr>
              <a:t>5 / 9</a:t>
            </a:r>
            <a:endParaRPr lang="en-US" sz="1100" dirty="0"/>
          </a:p>
        </p:txBody>
      </p:sp>
      <p:sp>
        <p:nvSpPr>
          <p:cNvPr id="5" name="Shape 3"/>
          <p:cNvSpPr/>
          <p:nvPr/>
        </p:nvSpPr>
        <p:spPr>
          <a:xfrm>
            <a:off x="0" y="822960"/>
            <a:ext cx="64008" cy="4320540"/>
          </a:xfrm>
          <a:prstGeom prst="rect">
            <a:avLst/>
          </a:prstGeom>
          <a:solidFill>
            <a:srgbClr val="F7941D"/>
          </a:solidFill>
          <a:ln w="12700">
            <a:solidFill>
              <a:srgbClr val="F7941D"/>
            </a:solidFill>
            <a:prstDash val="solid"/>
          </a:ln>
        </p:spPr>
        <p:txBody>
          <a:bodyPr/>
          <a:p/>
        </p:txBody>
      </p:sp>
      <p:sp>
        <p:nvSpPr>
          <p:cNvPr id="6" name="Shape 4"/>
          <p:cNvSpPr/>
          <p:nvPr/>
        </p:nvSpPr>
        <p:spPr>
          <a:xfrm>
            <a:off x="64008" y="914400"/>
            <a:ext cx="3474720" cy="3909060"/>
          </a:xfrm>
          <a:prstGeom prst="rect">
            <a:avLst/>
          </a:prstGeom>
          <a:solidFill>
            <a:srgbClr val="1B2B4B"/>
          </a:solidFill>
          <a:ln w="12700">
            <a:solidFill>
              <a:srgbClr val="1B2B4B"/>
            </a:solidFill>
            <a:prstDash val="solid"/>
          </a:ln>
          <a:effectLst>
            <a:outerShdw sx="100000" sy="100000" kx="0" ky="0" algn="bl" rotWithShape="0" blurRad="127000" dist="38100" dir="8100000">
              <a:srgbClr val="000000">
                <a:alpha val="14000"/>
              </a:srgbClr>
            </a:outerShdw>
          </a:effectLst>
        </p:spPr>
        <p:txBody>
          <a:bodyPr/>
          <a:p/>
        </p:txBody>
      </p:sp>
      <p:sp>
        <p:nvSpPr>
          <p:cNvPr id="7" name="Shape 5"/>
          <p:cNvSpPr/>
          <p:nvPr/>
        </p:nvSpPr>
        <p:spPr>
          <a:xfrm>
            <a:off x="64008" y="914400"/>
            <a:ext cx="54864" cy="3909060"/>
          </a:xfrm>
          <a:prstGeom prst="rect">
            <a:avLst/>
          </a:prstGeom>
          <a:solidFill>
            <a:srgbClr val="F7941D"/>
          </a:solidFill>
          <a:ln w="12700">
            <a:solidFill>
              <a:srgbClr val="F7941D"/>
            </a:solidFill>
            <a:prstDash val="solid"/>
          </a:ln>
        </p:spPr>
        <p:txBody>
          <a:bodyPr/>
          <a:p/>
        </p:txBody>
      </p:sp>
      <p:sp>
        <p:nvSpPr>
          <p:cNvPr id="8" name="Text 6"/>
          <p:cNvSpPr/>
          <p:nvPr/>
        </p:nvSpPr>
        <p:spPr>
          <a:xfrm>
            <a:off x="173736" y="1078992"/>
            <a:ext cx="3255264" cy="594360"/>
          </a:xfrm>
          <a:prstGeom prst="rect">
            <a:avLst/>
          </a:prstGeom>
          <a:noFill/>
          <a:ln/>
        </p:spPr>
        <p:txBody>
          <a:bodyPr wrap="square" rtlCol="0" anchor="ctr">
            <a:noAutofit/>
          </a:bodyPr>
          <a:lstStyle/>
          <a:p>
            <a:pPr algn="ctr" indent="0" marL="0">
              <a:buNone/>
            </a:pPr>
            <a:r>
              <a:rPr lang="en-US" sz="1100" dirty="0">
                <a:solidFill>
                  <a:srgbClr val="C5D8F5"/>
                </a:solidFill>
                <a:latin typeface="Arial" pitchFamily="34" charset="0"/>
                <a:ea typeface="Arial" pitchFamily="34" charset="-122"/>
                <a:cs typeface="Arial" pitchFamily="34" charset="-120"/>
              </a:rPr>
              <a:t>Hardware-enforced privacy is not an industry convenience but the structurally strongest form…</a:t>
            </a:r>
            <a:endParaRPr lang="en-US" sz="1100" dirty="0"/>
          </a:p>
        </p:txBody>
      </p:sp>
      <p:sp>
        <p:nvSpPr>
          <p:cNvPr id="9" name="Text 7"/>
          <p:cNvSpPr/>
          <p:nvPr/>
        </p:nvSpPr>
        <p:spPr>
          <a:xfrm>
            <a:off x="173736" y="1737360"/>
            <a:ext cx="3255264" cy="2948940"/>
          </a:xfrm>
          <a:prstGeom prst="rect">
            <a:avLst/>
          </a:prstGeom>
          <a:noFill/>
          <a:ln/>
        </p:spPr>
        <p:txBody>
          <a:bodyPr wrap="square" rtlCol="0" anchor="ctr"/>
          <a:lstStyle/>
          <a:p>
            <a:pPr algn="ctr" indent="0" marL="0">
              <a:buNone/>
            </a:pPr>
            <a:r>
              <a:rPr lang="en-US" sz="1700" b="1" dirty="0">
                <a:solidFill>
                  <a:srgbClr val="FFFFFF"/>
                </a:solidFill>
                <a:latin typeface="Arial" pitchFamily="34" charset="0"/>
                <a:ea typeface="Arial" pitchFamily="34" charset="-122"/>
                <a:cs typeface="Arial" pitchFamily="34" charset="-120"/>
              </a:rPr>
              <a:t>The UK Information Commissioner's Office formally recognized trusted execution environments as privacy-enhancing technologies in its 2023 PETs Guidance, and Tennessee became the first U.S. state to create a statutory compliance incentive tied to a NIST framework, establishing domestic precedent for the approach.</a:t>
            </a:r>
            <a:endParaRPr lang="en-US" sz="1700" dirty="0"/>
          </a:p>
        </p:txBody>
      </p:sp>
      <p:sp>
        <p:nvSpPr>
          <p:cNvPr id="10" name="Text 8"/>
          <p:cNvSpPr/>
          <p:nvPr/>
        </p:nvSpPr>
        <p:spPr>
          <a:xfrm>
            <a:off x="3794760" y="1051560"/>
            <a:ext cx="5148072" cy="3726180"/>
          </a:xfrm>
          <a:prstGeom prst="rect">
            <a:avLst/>
          </a:prstGeom>
          <a:noFill/>
          <a:ln/>
        </p:spPr>
        <p:txBody>
          <a:bodyPr wrap="square" rtlCol="0" anchor="t">
            <a:noAutofit/>
          </a:bodyPr>
          <a:lstStyle/>
          <a:p>
            <a:pPr algn="l" marL="342900" indent="-342900">
              <a:spcAft>
                <a:spcPts val="1000"/>
              </a:spcAft>
              <a:buSzPct val="100000"/>
              <a:buChar char="•"/>
            </a:pPr>
            <a:r>
              <a:rPr lang="en-US" sz="1350" dirty="0">
                <a:solidFill>
                  <a:srgbClr val="1B2B4B"/>
                </a:solidFill>
                <a:latin typeface="Arial" pitchFamily="34" charset="0"/>
                <a:ea typeface="Arial" pitchFamily="34" charset="-122"/>
                <a:cs typeface="Arial" pitchFamily="34" charset="-120"/>
              </a:rPr>
              <a:t>The strongest evidence is NIST Internal Report 8320 on Hardware-Enabled Security, published by the National Institute of Standards and Technology, which establishes that the physical platform provides the initial protections to ensure that higher-layer security controls can be trusted and describes trusted execution environments where sensitive data can be preserved within a protected enclave without extraction. The most applicable international precedent is the EU AI Act Recital 69 of 2024, which explicitly recognized that data minimization principles are satisfied by technology that permits algorithms to be brought to the data rather than transmitting personal data externally, establishing the first major jurisdiction to link on-device processing with data minimization compliance, a principle directly transferable to the U.S. context.</a:t>
            </a:r>
            <a:endParaRPr lang="en-US" sz="13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B4B"/>
          </a:solidFill>
          <a:ln w="12700">
            <a:solidFill>
              <a:srgbClr val="1B2B4B"/>
            </a:solidFill>
            <a:prstDash val="solid"/>
          </a:ln>
        </p:spPr>
        <p:txBody>
          <a:bodyPr/>
          <a:p/>
        </p:txBody>
      </p:sp>
      <p:sp>
        <p:nvSpPr>
          <p:cNvPr id="3" name="Text 1"/>
          <p:cNvSpPr/>
          <p:nvPr/>
        </p:nvSpPr>
        <p:spPr>
          <a:xfrm>
            <a:off x="320040" y="0"/>
            <a:ext cx="7680960" cy="822960"/>
          </a:xfrm>
          <a:prstGeom prst="rect">
            <a:avLst/>
          </a:prstGeom>
          <a:noFill/>
          <a:ln/>
        </p:spPr>
        <p:txBody>
          <a:bodyPr wrap="square" lIns="0" tIns="0" rIns="0" bIns="0" rtlCol="0" anchor="ctr"/>
          <a:lstStyle/>
          <a:p>
            <a:pPr algn="l" indent="0" marL="0">
              <a:buNone/>
            </a:pPr>
            <a:r>
              <a:rPr lang="en-US" sz="2000" b="1" dirty="0">
                <a:solidFill>
                  <a:srgbClr val="FFFFFF"/>
                </a:solidFill>
                <a:latin typeface="Arial" pitchFamily="34" charset="0"/>
                <a:ea typeface="Arial" pitchFamily="34" charset="-122"/>
                <a:cs typeface="Arial" pitchFamily="34" charset="-120"/>
              </a:rPr>
              <a:t>Our Messages</a:t>
            </a:r>
            <a:endParaRPr lang="en-US" sz="2000" dirty="0"/>
          </a:p>
        </p:txBody>
      </p:sp>
      <p:sp>
        <p:nvSpPr>
          <p:cNvPr id="4" name="Text 2"/>
          <p:cNvSpPr/>
          <p:nvPr/>
        </p:nvSpPr>
        <p:spPr>
          <a:xfrm>
            <a:off x="8046720" y="0"/>
            <a:ext cx="822960" cy="822960"/>
          </a:xfrm>
          <a:prstGeom prst="rect">
            <a:avLst/>
          </a:prstGeom>
          <a:noFill/>
          <a:ln/>
        </p:spPr>
        <p:txBody>
          <a:bodyPr wrap="square" lIns="0" tIns="0" rIns="0" bIns="0" rtlCol="0" anchor="ctr"/>
          <a:lstStyle/>
          <a:p>
            <a:pPr algn="r" indent="0" marL="0">
              <a:buNone/>
            </a:pPr>
            <a:r>
              <a:rPr lang="en-US" sz="1100" dirty="0">
                <a:solidFill>
                  <a:srgbClr val="C5D8F5"/>
                </a:solidFill>
                <a:latin typeface="Arial" pitchFamily="34" charset="0"/>
                <a:ea typeface="Arial" pitchFamily="34" charset="-122"/>
                <a:cs typeface="Arial" pitchFamily="34" charset="-120"/>
              </a:rPr>
              <a:t>6 / 9</a:t>
            </a:r>
            <a:endParaRPr lang="en-US" sz="1100" dirty="0"/>
          </a:p>
        </p:txBody>
      </p:sp>
      <p:sp>
        <p:nvSpPr>
          <p:cNvPr id="5" name="Shape 3"/>
          <p:cNvSpPr/>
          <p:nvPr/>
        </p:nvSpPr>
        <p:spPr>
          <a:xfrm>
            <a:off x="0" y="822960"/>
            <a:ext cx="64008" cy="4320540"/>
          </a:xfrm>
          <a:prstGeom prst="rect">
            <a:avLst/>
          </a:prstGeom>
          <a:solidFill>
            <a:srgbClr val="F7941D"/>
          </a:solidFill>
          <a:ln w="12700">
            <a:solidFill>
              <a:srgbClr val="F7941D"/>
            </a:solidFill>
            <a:prstDash val="solid"/>
          </a:ln>
        </p:spPr>
        <p:txBody>
          <a:bodyPr/>
          <a:p/>
        </p:txBody>
      </p:sp>
      <p:sp>
        <p:nvSpPr>
          <p:cNvPr id="6" name="Text 4"/>
          <p:cNvSpPr/>
          <p:nvPr/>
        </p:nvSpPr>
        <p:spPr>
          <a:xfrm>
            <a:off x="274320" y="932688"/>
            <a:ext cx="8595360" cy="347472"/>
          </a:xfrm>
          <a:prstGeom prst="rect">
            <a:avLst/>
          </a:prstGeom>
          <a:noFill/>
          <a:ln/>
        </p:spPr>
        <p:txBody>
          <a:bodyPr wrap="square" rtlCol="0" anchor="ctr">
            <a:noAutofit/>
          </a:bodyPr>
          <a:lstStyle/>
          <a:p>
            <a:pPr algn="l" indent="0" marL="0">
              <a:buNone/>
            </a:pPr>
            <a:r>
              <a:rPr lang="en-US" sz="1250" b="1" dirty="0">
                <a:solidFill>
                  <a:srgbClr val="F7941D"/>
                </a:solidFill>
                <a:latin typeface="Arial" pitchFamily="34" charset="0"/>
                <a:ea typeface="Arial" pitchFamily="34" charset="-122"/>
                <a:cs typeface="Arial" pitchFamily="34" charset="-120"/>
              </a:rPr>
              <a:t>American semiconductor companies have already solved the privacy problem at the silicon level, and Congress must recognize it.</a:t>
            </a:r>
            <a:endParaRPr lang="en-US" sz="1250" dirty="0"/>
          </a:p>
        </p:txBody>
      </p:sp>
      <p:sp>
        <p:nvSpPr>
          <p:cNvPr id="7" name="Shape 5"/>
          <p:cNvSpPr/>
          <p:nvPr/>
        </p:nvSpPr>
        <p:spPr>
          <a:xfrm>
            <a:off x="164592" y="1371600"/>
            <a:ext cx="2852928" cy="3479292"/>
          </a:xfrm>
          <a:prstGeom prst="rect">
            <a:avLst/>
          </a:prstGeom>
          <a:solidFill>
            <a:srgbClr val="8A4A0C"/>
          </a:solidFill>
          <a:ln w="12700">
            <a:solidFill>
              <a:srgbClr val="8A4A0C"/>
            </a:solidFill>
            <a:prstDash val="solid"/>
          </a:ln>
          <a:effectLst>
            <a:outerShdw sx="100000" sy="100000" kx="0" ky="0" algn="bl" rotWithShape="0" blurRad="76200" dist="25400" dir="8100000">
              <a:srgbClr val="000000">
                <a:alpha val="8000"/>
              </a:srgbClr>
            </a:outerShdw>
          </a:effectLst>
        </p:spPr>
        <p:txBody>
          <a:bodyPr/>
          <a:p/>
        </p:txBody>
      </p:sp>
      <p:sp>
        <p:nvSpPr>
          <p:cNvPr id="8" name="Shape 6"/>
          <p:cNvSpPr/>
          <p:nvPr/>
        </p:nvSpPr>
        <p:spPr>
          <a:xfrm>
            <a:off x="164592" y="1371600"/>
            <a:ext cx="2852928" cy="91440"/>
          </a:xfrm>
          <a:prstGeom prst="rect">
            <a:avLst/>
          </a:prstGeom>
          <a:solidFill>
            <a:srgbClr val="F7941D"/>
          </a:solidFill>
          <a:ln w="12700">
            <a:solidFill>
              <a:srgbClr val="F7941D"/>
            </a:solidFill>
            <a:prstDash val="solid"/>
          </a:ln>
        </p:spPr>
        <p:txBody>
          <a:bodyPr/>
          <a:p/>
        </p:txBody>
      </p:sp>
      <p:sp>
        <p:nvSpPr>
          <p:cNvPr id="9" name="Shape 7"/>
          <p:cNvSpPr/>
          <p:nvPr/>
        </p:nvSpPr>
        <p:spPr>
          <a:xfrm>
            <a:off x="256032" y="1508760"/>
            <a:ext cx="347472" cy="347472"/>
          </a:xfrm>
          <a:prstGeom prst="ellipse">
            <a:avLst/>
          </a:prstGeom>
          <a:solidFill>
            <a:srgbClr val="F7941D"/>
          </a:solidFill>
          <a:ln w="12700">
            <a:solidFill>
              <a:srgbClr val="F7941D"/>
            </a:solidFill>
            <a:prstDash val="solid"/>
          </a:ln>
        </p:spPr>
        <p:txBody>
          <a:bodyPr/>
          <a:p/>
        </p:txBody>
      </p:sp>
      <p:sp>
        <p:nvSpPr>
          <p:cNvPr id="10" name="Text 8"/>
          <p:cNvSpPr/>
          <p:nvPr/>
        </p:nvSpPr>
        <p:spPr>
          <a:xfrm>
            <a:off x="256032" y="1508760"/>
            <a:ext cx="347472" cy="347472"/>
          </a:xfrm>
          <a:prstGeom prst="rect">
            <a:avLst/>
          </a:prstGeom>
          <a:noFill/>
          <a:ln/>
        </p:spPr>
        <p:txBody>
          <a:bodyPr wrap="square" lIns="0" tIns="0" rIns="0" bIns="0" rtlCol="0" anchor="ctr"/>
          <a:lstStyle/>
          <a:p>
            <a:pPr algn="ctr" indent="0" marL="0">
              <a:buNone/>
            </a:pPr>
            <a:r>
              <a:rPr lang="en-US" sz="1300" b="1" dirty="0">
                <a:solidFill>
                  <a:srgbClr val="FFFFFF"/>
                </a:solidFill>
                <a:latin typeface="Arial" pitchFamily="34" charset="0"/>
                <a:ea typeface="Arial" pitchFamily="34" charset="-122"/>
                <a:cs typeface="Arial" pitchFamily="34" charset="-120"/>
              </a:rPr>
              <a:t>1</a:t>
            </a:r>
            <a:endParaRPr lang="en-US" sz="1300" dirty="0"/>
          </a:p>
        </p:txBody>
      </p:sp>
      <p:sp>
        <p:nvSpPr>
          <p:cNvPr id="11" name="Text 9"/>
          <p:cNvSpPr/>
          <p:nvPr/>
        </p:nvSpPr>
        <p:spPr>
          <a:xfrm>
            <a:off x="274320" y="1938528"/>
            <a:ext cx="2633472" cy="2802636"/>
          </a:xfrm>
          <a:prstGeom prst="rect">
            <a:avLst/>
          </a:prstGeom>
          <a:noFill/>
          <a:ln/>
        </p:spPr>
        <p:txBody>
          <a:bodyPr wrap="square" rtlCol="0" anchor="t">
            <a:noAutofit/>
          </a:bodyPr>
          <a:lstStyle/>
          <a:p>
            <a:pPr algn="l" indent="0" marL="0">
              <a:buNone/>
            </a:pPr>
            <a:r>
              <a:rPr lang="en-US" sz="1250" dirty="0">
                <a:solidFill>
                  <a:srgbClr val="FFFFFF"/>
                </a:solidFill>
                <a:latin typeface="Arial" pitchFamily="34" charset="0"/>
                <a:ea typeface="Arial" pitchFamily="34" charset="-122"/>
                <a:cs typeface="Arial" pitchFamily="34" charset="-120"/>
              </a:rPr>
              <a:t>The core message, leading with consumer impact, is that millions of Americans share their most sensitive personal data with devices every day without knowing whether it leaves their device, and American chipmakers have built hardware that processes that data inside a protected enclave where it is never transmitted and automatically…</a:t>
            </a:r>
            <a:endParaRPr lang="en-US" sz="1250" dirty="0"/>
          </a:p>
        </p:txBody>
      </p:sp>
      <p:sp>
        <p:nvSpPr>
          <p:cNvPr id="12" name="Shape 10"/>
          <p:cNvSpPr/>
          <p:nvPr/>
        </p:nvSpPr>
        <p:spPr>
          <a:xfrm>
            <a:off x="3145536" y="1371600"/>
            <a:ext cx="2852928" cy="3479292"/>
          </a:xfrm>
          <a:prstGeom prst="rect">
            <a:avLst/>
          </a:prstGeom>
          <a:solidFill>
            <a:srgbClr val="B05E0A"/>
          </a:solidFill>
          <a:ln w="12700">
            <a:solidFill>
              <a:srgbClr val="B05E0A"/>
            </a:solidFill>
            <a:prstDash val="solid"/>
          </a:ln>
          <a:effectLst>
            <a:outerShdw sx="100000" sy="100000" kx="0" ky="0" algn="bl" rotWithShape="0" blurRad="76200" dist="25400" dir="8100000">
              <a:srgbClr val="000000">
                <a:alpha val="8000"/>
              </a:srgbClr>
            </a:outerShdw>
          </a:effectLst>
        </p:spPr>
        <p:txBody>
          <a:bodyPr/>
          <a:p/>
        </p:txBody>
      </p:sp>
      <p:sp>
        <p:nvSpPr>
          <p:cNvPr id="13" name="Shape 11"/>
          <p:cNvSpPr/>
          <p:nvPr/>
        </p:nvSpPr>
        <p:spPr>
          <a:xfrm>
            <a:off x="3145536" y="1371600"/>
            <a:ext cx="2852928" cy="91440"/>
          </a:xfrm>
          <a:prstGeom prst="rect">
            <a:avLst/>
          </a:prstGeom>
          <a:solidFill>
            <a:srgbClr val="F7941D"/>
          </a:solidFill>
          <a:ln w="12700">
            <a:solidFill>
              <a:srgbClr val="F7941D"/>
            </a:solidFill>
            <a:prstDash val="solid"/>
          </a:ln>
        </p:spPr>
        <p:txBody>
          <a:bodyPr/>
          <a:p/>
        </p:txBody>
      </p:sp>
      <p:sp>
        <p:nvSpPr>
          <p:cNvPr id="14" name="Shape 12"/>
          <p:cNvSpPr/>
          <p:nvPr/>
        </p:nvSpPr>
        <p:spPr>
          <a:xfrm>
            <a:off x="3236976" y="1508760"/>
            <a:ext cx="347472" cy="347472"/>
          </a:xfrm>
          <a:prstGeom prst="ellipse">
            <a:avLst/>
          </a:prstGeom>
          <a:solidFill>
            <a:srgbClr val="F7941D"/>
          </a:solidFill>
          <a:ln w="12700">
            <a:solidFill>
              <a:srgbClr val="F7941D"/>
            </a:solidFill>
            <a:prstDash val="solid"/>
          </a:ln>
        </p:spPr>
        <p:txBody>
          <a:bodyPr/>
          <a:p/>
        </p:txBody>
      </p:sp>
      <p:sp>
        <p:nvSpPr>
          <p:cNvPr id="15" name="Text 13"/>
          <p:cNvSpPr/>
          <p:nvPr/>
        </p:nvSpPr>
        <p:spPr>
          <a:xfrm>
            <a:off x="3236976" y="1508760"/>
            <a:ext cx="347472" cy="347472"/>
          </a:xfrm>
          <a:prstGeom prst="rect">
            <a:avLst/>
          </a:prstGeom>
          <a:noFill/>
          <a:ln/>
        </p:spPr>
        <p:txBody>
          <a:bodyPr wrap="square" lIns="0" tIns="0" rIns="0" bIns="0" rtlCol="0" anchor="ctr"/>
          <a:lstStyle/>
          <a:p>
            <a:pPr algn="ctr" indent="0" marL="0">
              <a:buNone/>
            </a:pPr>
            <a:r>
              <a:rPr lang="en-US" sz="1300" b="1" dirty="0">
                <a:solidFill>
                  <a:srgbClr val="FFFFFF"/>
                </a:solidFill>
                <a:latin typeface="Arial" pitchFamily="34" charset="0"/>
                <a:ea typeface="Arial" pitchFamily="34" charset="-122"/>
                <a:cs typeface="Arial" pitchFamily="34" charset="-120"/>
              </a:rPr>
              <a:t>2</a:t>
            </a:r>
            <a:endParaRPr lang="en-US" sz="1300" dirty="0"/>
          </a:p>
        </p:txBody>
      </p:sp>
      <p:sp>
        <p:nvSpPr>
          <p:cNvPr id="16" name="Text 14"/>
          <p:cNvSpPr/>
          <p:nvPr/>
        </p:nvSpPr>
        <p:spPr>
          <a:xfrm>
            <a:off x="3255264" y="1938528"/>
            <a:ext cx="2633472" cy="2802636"/>
          </a:xfrm>
          <a:prstGeom prst="rect">
            <a:avLst/>
          </a:prstGeom>
          <a:noFill/>
          <a:ln/>
        </p:spPr>
        <p:txBody>
          <a:bodyPr wrap="square" rtlCol="0" anchor="t">
            <a:noAutofit/>
          </a:bodyPr>
          <a:lstStyle/>
          <a:p>
            <a:pPr algn="l" indent="0" marL="0">
              <a:buNone/>
            </a:pPr>
            <a:r>
              <a:rPr lang="en-US" sz="1250" dirty="0">
                <a:solidFill>
                  <a:srgbClr val="FFFFFF"/>
                </a:solidFill>
                <a:latin typeface="Arial" pitchFamily="34" charset="0"/>
                <a:ea typeface="Arial" pitchFamily="34" charset="-122"/>
                <a:cs typeface="Arial" pitchFamily="34" charset="-120"/>
              </a:rPr>
              <a:t>The message tailored for Chairman Guthrie and Working Group members is that the hardware safe harbor and the necessary definition are the two provisions that make the bill durable, because without a statutory definition the FTC writes it unpredictably after enactment, and without hardware recognition the most privacy-protective technology in…</a:t>
            </a:r>
            <a:endParaRPr lang="en-US" sz="1250" dirty="0"/>
          </a:p>
        </p:txBody>
      </p:sp>
      <p:sp>
        <p:nvSpPr>
          <p:cNvPr id="17" name="Shape 15"/>
          <p:cNvSpPr/>
          <p:nvPr/>
        </p:nvSpPr>
        <p:spPr>
          <a:xfrm>
            <a:off x="6126480" y="1371600"/>
            <a:ext cx="2852928" cy="3479292"/>
          </a:xfrm>
          <a:prstGeom prst="rect">
            <a:avLst/>
          </a:prstGeom>
          <a:solidFill>
            <a:srgbClr val="C47A2A"/>
          </a:solidFill>
          <a:ln w="12700">
            <a:solidFill>
              <a:srgbClr val="C47A2A"/>
            </a:solidFill>
            <a:prstDash val="solid"/>
          </a:ln>
          <a:effectLst>
            <a:outerShdw sx="100000" sy="100000" kx="0" ky="0" algn="bl" rotWithShape="0" blurRad="76200" dist="25400" dir="8100000">
              <a:srgbClr val="000000">
                <a:alpha val="8000"/>
              </a:srgbClr>
            </a:outerShdw>
          </a:effectLst>
        </p:spPr>
        <p:txBody>
          <a:bodyPr/>
          <a:p/>
        </p:txBody>
      </p:sp>
      <p:sp>
        <p:nvSpPr>
          <p:cNvPr id="18" name="Shape 16"/>
          <p:cNvSpPr/>
          <p:nvPr/>
        </p:nvSpPr>
        <p:spPr>
          <a:xfrm>
            <a:off x="6126480" y="1371600"/>
            <a:ext cx="2852928" cy="91440"/>
          </a:xfrm>
          <a:prstGeom prst="rect">
            <a:avLst/>
          </a:prstGeom>
          <a:solidFill>
            <a:srgbClr val="F7941D"/>
          </a:solidFill>
          <a:ln w="12700">
            <a:solidFill>
              <a:srgbClr val="F7941D"/>
            </a:solidFill>
            <a:prstDash val="solid"/>
          </a:ln>
        </p:spPr>
        <p:txBody>
          <a:bodyPr/>
          <a:p/>
        </p:txBody>
      </p:sp>
      <p:sp>
        <p:nvSpPr>
          <p:cNvPr id="19" name="Shape 17"/>
          <p:cNvSpPr/>
          <p:nvPr/>
        </p:nvSpPr>
        <p:spPr>
          <a:xfrm>
            <a:off x="6217920" y="1508760"/>
            <a:ext cx="347472" cy="347472"/>
          </a:xfrm>
          <a:prstGeom prst="ellipse">
            <a:avLst/>
          </a:prstGeom>
          <a:solidFill>
            <a:srgbClr val="F7941D"/>
          </a:solidFill>
          <a:ln w="12700">
            <a:solidFill>
              <a:srgbClr val="F7941D"/>
            </a:solidFill>
            <a:prstDash val="solid"/>
          </a:ln>
        </p:spPr>
        <p:txBody>
          <a:bodyPr/>
          <a:p/>
        </p:txBody>
      </p:sp>
      <p:sp>
        <p:nvSpPr>
          <p:cNvPr id="20" name="Text 18"/>
          <p:cNvSpPr/>
          <p:nvPr/>
        </p:nvSpPr>
        <p:spPr>
          <a:xfrm>
            <a:off x="6217920" y="1508760"/>
            <a:ext cx="347472" cy="347472"/>
          </a:xfrm>
          <a:prstGeom prst="rect">
            <a:avLst/>
          </a:prstGeom>
          <a:noFill/>
          <a:ln/>
        </p:spPr>
        <p:txBody>
          <a:bodyPr wrap="square" lIns="0" tIns="0" rIns="0" bIns="0" rtlCol="0" anchor="ctr"/>
          <a:lstStyle/>
          <a:p>
            <a:pPr algn="ctr" indent="0" marL="0">
              <a:buNone/>
            </a:pPr>
            <a:r>
              <a:rPr lang="en-US" sz="1300" b="1" dirty="0">
                <a:solidFill>
                  <a:srgbClr val="FFFFFF"/>
                </a:solidFill>
                <a:latin typeface="Arial" pitchFamily="34" charset="0"/>
                <a:ea typeface="Arial" pitchFamily="34" charset="-122"/>
                <a:cs typeface="Arial" pitchFamily="34" charset="-120"/>
              </a:rPr>
              <a:t>3</a:t>
            </a:r>
            <a:endParaRPr lang="en-US" sz="1300" dirty="0"/>
          </a:p>
        </p:txBody>
      </p:sp>
      <p:sp>
        <p:nvSpPr>
          <p:cNvPr id="21" name="Text 19"/>
          <p:cNvSpPr/>
          <p:nvPr/>
        </p:nvSpPr>
        <p:spPr>
          <a:xfrm>
            <a:off x="6236208" y="1938528"/>
            <a:ext cx="2633472" cy="2802636"/>
          </a:xfrm>
          <a:prstGeom prst="rect">
            <a:avLst/>
          </a:prstGeom>
          <a:noFill/>
          <a:ln/>
        </p:spPr>
        <p:txBody>
          <a:bodyPr wrap="square" rtlCol="0" anchor="t">
            <a:noAutofit/>
          </a:bodyPr>
          <a:lstStyle/>
          <a:p>
            <a:pPr algn="l" indent="0" marL="0">
              <a:buNone/>
            </a:pPr>
            <a:r>
              <a:rPr lang="en-US" sz="1250" dirty="0">
                <a:solidFill>
                  <a:srgbClr val="FFFFFF"/>
                </a:solidFill>
                <a:latin typeface="Arial" pitchFamily="34" charset="0"/>
                <a:ea typeface="Arial" pitchFamily="34" charset="-122"/>
                <a:cs typeface="Arial" pitchFamily="34" charset="-120"/>
              </a:rPr>
              <a:t>The message for coalition partners SIA, ITI, CTA, and the Chamber is that the 791.7 billion dollar global semiconductor market depends on regulatory certainty, and the hardware safe harbor should be a joint advocacy priority because it completes the CHIPS Act logic, establishes American semiconductor technology as the global standard…</a:t>
            </a:r>
            <a:endParaRPr lang="en-US" sz="1250" dirty="0"/>
          </a:p>
        </p:txBody>
      </p:sp>
      <p:sp>
        <p:nvSpPr>
          <p:cNvPr id="22" name="Text 20"/>
          <p:cNvSpPr/>
          <p:nvPr/>
        </p:nvSpPr>
        <p:spPr>
          <a:xfrm>
            <a:off x="274320" y="4896612"/>
            <a:ext cx="8595360" cy="201168"/>
          </a:xfrm>
          <a:prstGeom prst="rect">
            <a:avLst/>
          </a:prstGeom>
          <a:noFill/>
          <a:ln/>
        </p:spPr>
        <p:txBody>
          <a:bodyPr wrap="square" rtlCol="0" anchor="ctr"/>
          <a:lstStyle/>
          <a:p>
            <a:pPr algn="l" indent="0" marL="0">
              <a:buNone/>
            </a:pPr>
            <a:r>
              <a:rPr lang="en-US" sz="950" i="1" dirty="0">
                <a:solidFill>
                  <a:srgbClr val="445566"/>
                </a:solidFill>
                <a:latin typeface="Arial" pitchFamily="34" charset="0"/>
                <a:ea typeface="Arial" pitchFamily="34" charset="-122"/>
                <a:cs typeface="Arial" pitchFamily="34" charset="-120"/>
              </a:rPr>
              <a:t>Priority Message 2, the Cantwell Test, is the single most important argument for Senate passage: the safe harbor requires data to be processed on-chip, never transmitted, automatically purged, and independently verified, which is a stricter standard than APRA's reasonably necessary and proportionate, not a weaker one.</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B4B"/>
          </a:solidFill>
          <a:ln w="12700">
            <a:solidFill>
              <a:srgbClr val="1B2B4B"/>
            </a:solidFill>
            <a:prstDash val="solid"/>
          </a:ln>
        </p:spPr>
        <p:txBody>
          <a:bodyPr/>
          <a:p/>
        </p:txBody>
      </p:sp>
      <p:sp>
        <p:nvSpPr>
          <p:cNvPr id="3" name="Text 1"/>
          <p:cNvSpPr/>
          <p:nvPr/>
        </p:nvSpPr>
        <p:spPr>
          <a:xfrm>
            <a:off x="320040" y="0"/>
            <a:ext cx="7680960" cy="822960"/>
          </a:xfrm>
          <a:prstGeom prst="rect">
            <a:avLst/>
          </a:prstGeom>
          <a:noFill/>
          <a:ln/>
        </p:spPr>
        <p:txBody>
          <a:bodyPr wrap="square" lIns="0" tIns="0" rIns="0" bIns="0" rtlCol="0" anchor="ctr"/>
          <a:lstStyle/>
          <a:p>
            <a:pPr algn="l" indent="0" marL="0">
              <a:buNone/>
            </a:pPr>
            <a:r>
              <a:rPr lang="en-US" sz="2000" b="1" dirty="0">
                <a:solidFill>
                  <a:srgbClr val="FFFFFF"/>
                </a:solidFill>
                <a:latin typeface="Arial" pitchFamily="34" charset="0"/>
                <a:ea typeface="Arial" pitchFamily="34" charset="-122"/>
                <a:cs typeface="Arial" pitchFamily="34" charset="-120"/>
              </a:rPr>
              <a:t>Engagement Plan</a:t>
            </a:r>
            <a:endParaRPr lang="en-US" sz="2000" dirty="0"/>
          </a:p>
        </p:txBody>
      </p:sp>
      <p:sp>
        <p:nvSpPr>
          <p:cNvPr id="4" name="Text 2"/>
          <p:cNvSpPr/>
          <p:nvPr/>
        </p:nvSpPr>
        <p:spPr>
          <a:xfrm>
            <a:off x="8046720" y="0"/>
            <a:ext cx="822960" cy="822960"/>
          </a:xfrm>
          <a:prstGeom prst="rect">
            <a:avLst/>
          </a:prstGeom>
          <a:noFill/>
          <a:ln/>
        </p:spPr>
        <p:txBody>
          <a:bodyPr wrap="square" lIns="0" tIns="0" rIns="0" bIns="0" rtlCol="0" anchor="ctr"/>
          <a:lstStyle/>
          <a:p>
            <a:pPr algn="r" indent="0" marL="0">
              <a:buNone/>
            </a:pPr>
            <a:r>
              <a:rPr lang="en-US" sz="1100" dirty="0">
                <a:solidFill>
                  <a:srgbClr val="C5D8F5"/>
                </a:solidFill>
                <a:latin typeface="Arial" pitchFamily="34" charset="0"/>
                <a:ea typeface="Arial" pitchFamily="34" charset="-122"/>
                <a:cs typeface="Arial" pitchFamily="34" charset="-120"/>
              </a:rPr>
              <a:t>7 / 9</a:t>
            </a:r>
            <a:endParaRPr lang="en-US" sz="1100" dirty="0"/>
          </a:p>
        </p:txBody>
      </p:sp>
      <p:sp>
        <p:nvSpPr>
          <p:cNvPr id="5" name="Shape 3"/>
          <p:cNvSpPr/>
          <p:nvPr/>
        </p:nvSpPr>
        <p:spPr>
          <a:xfrm>
            <a:off x="0" y="822960"/>
            <a:ext cx="64008" cy="4320540"/>
          </a:xfrm>
          <a:prstGeom prst="rect">
            <a:avLst/>
          </a:prstGeom>
          <a:solidFill>
            <a:srgbClr val="F7941D"/>
          </a:solidFill>
          <a:ln w="12700">
            <a:solidFill>
              <a:srgbClr val="F7941D"/>
            </a:solidFill>
            <a:prstDash val="solid"/>
          </a:ln>
        </p:spPr>
        <p:txBody>
          <a:bodyPr/>
          <a:p/>
        </p:txBody>
      </p:sp>
      <p:sp>
        <p:nvSpPr>
          <p:cNvPr id="6" name="Text 4"/>
          <p:cNvSpPr/>
          <p:nvPr/>
        </p:nvSpPr>
        <p:spPr>
          <a:xfrm>
            <a:off x="274320" y="932688"/>
            <a:ext cx="8595360" cy="347472"/>
          </a:xfrm>
          <a:prstGeom prst="rect">
            <a:avLst/>
          </a:prstGeom>
          <a:noFill/>
          <a:ln/>
        </p:spPr>
        <p:txBody>
          <a:bodyPr wrap="square" rtlCol="0" anchor="ctr">
            <a:noAutofit/>
          </a:bodyPr>
          <a:lstStyle/>
          <a:p>
            <a:pPr algn="l" indent="0" marL="0">
              <a:buNone/>
            </a:pPr>
            <a:r>
              <a:rPr lang="en-US" sz="1250" b="1" dirty="0">
                <a:solidFill>
                  <a:srgbClr val="F7941D"/>
                </a:solidFill>
                <a:latin typeface="Arial" pitchFamily="34" charset="0"/>
                <a:ea typeface="Arial" pitchFamily="34" charset="-122"/>
                <a:cs typeface="Arial" pitchFamily="34" charset="-120"/>
              </a:rPr>
              <a:t>This week, finalize proposed statutory language and submit it to the Working Group at PrivacyWorkingGroup@mail.house.gov while simultaneously activating confirmed member relationships.</a:t>
            </a:r>
            <a:endParaRPr lang="en-US" sz="1250" dirty="0"/>
          </a:p>
        </p:txBody>
      </p:sp>
      <p:sp>
        <p:nvSpPr>
          <p:cNvPr id="7" name="Shape 5"/>
          <p:cNvSpPr/>
          <p:nvPr/>
        </p:nvSpPr>
        <p:spPr>
          <a:xfrm>
            <a:off x="164592" y="1371600"/>
            <a:ext cx="1943100" cy="3479292"/>
          </a:xfrm>
          <a:prstGeom prst="rect">
            <a:avLst/>
          </a:prstGeom>
          <a:solidFill>
            <a:srgbClr val="FFFFFF"/>
          </a:solidFill>
          <a:ln w="6350">
            <a:solidFill>
              <a:srgbClr val="CDD9EF"/>
            </a:solidFill>
            <a:prstDash val="solid"/>
          </a:ln>
          <a:effectLst>
            <a:outerShdw sx="100000" sy="100000" kx="0" ky="0" algn="bl" rotWithShape="0" blurRad="76200" dist="25400" dir="8100000">
              <a:srgbClr val="000000">
                <a:alpha val="8000"/>
              </a:srgbClr>
            </a:outerShdw>
          </a:effectLst>
        </p:spPr>
        <p:txBody>
          <a:bodyPr/>
          <a:p/>
        </p:txBody>
      </p:sp>
      <p:sp>
        <p:nvSpPr>
          <p:cNvPr id="8" name="Shape 6"/>
          <p:cNvSpPr/>
          <p:nvPr/>
        </p:nvSpPr>
        <p:spPr>
          <a:xfrm>
            <a:off x="164592" y="1371600"/>
            <a:ext cx="1943100" cy="109728"/>
          </a:xfrm>
          <a:prstGeom prst="rect">
            <a:avLst/>
          </a:prstGeom>
          <a:solidFill>
            <a:srgbClr val="F7941D"/>
          </a:solidFill>
          <a:ln w="12700">
            <a:solidFill>
              <a:srgbClr val="F7941D"/>
            </a:solidFill>
            <a:prstDash val="solid"/>
          </a:ln>
        </p:spPr>
        <p:txBody>
          <a:bodyPr/>
          <a:p/>
        </p:txBody>
      </p:sp>
      <p:sp>
        <p:nvSpPr>
          <p:cNvPr id="9" name="Shape 7"/>
          <p:cNvSpPr/>
          <p:nvPr/>
        </p:nvSpPr>
        <p:spPr>
          <a:xfrm>
            <a:off x="237744" y="1536192"/>
            <a:ext cx="347472" cy="347472"/>
          </a:xfrm>
          <a:prstGeom prst="ellipse">
            <a:avLst/>
          </a:prstGeom>
          <a:solidFill>
            <a:srgbClr val="F7941D"/>
          </a:solidFill>
          <a:ln w="12700">
            <a:solidFill>
              <a:srgbClr val="F7941D"/>
            </a:solidFill>
            <a:prstDash val="solid"/>
          </a:ln>
        </p:spPr>
        <p:txBody>
          <a:bodyPr/>
          <a:p/>
        </p:txBody>
      </p:sp>
      <p:sp>
        <p:nvSpPr>
          <p:cNvPr id="10" name="Text 8"/>
          <p:cNvSpPr/>
          <p:nvPr/>
        </p:nvSpPr>
        <p:spPr>
          <a:xfrm>
            <a:off x="237744" y="1536192"/>
            <a:ext cx="347472" cy="347472"/>
          </a:xfrm>
          <a:prstGeom prst="rect">
            <a:avLst/>
          </a:prstGeom>
          <a:noFill/>
          <a:ln/>
        </p:spPr>
        <p:txBody>
          <a:bodyPr wrap="square" lIns="0" tIns="0" rIns="0" bIns="0"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1</a:t>
            </a:r>
            <a:endParaRPr lang="en-US" sz="1400" dirty="0"/>
          </a:p>
        </p:txBody>
      </p:sp>
      <p:sp>
        <p:nvSpPr>
          <p:cNvPr id="11" name="Text 9"/>
          <p:cNvSpPr/>
          <p:nvPr/>
        </p:nvSpPr>
        <p:spPr>
          <a:xfrm>
            <a:off x="256032" y="1965960"/>
            <a:ext cx="1760220" cy="2766060"/>
          </a:xfrm>
          <a:prstGeom prst="rect">
            <a:avLst/>
          </a:prstGeom>
          <a:noFill/>
          <a:ln/>
        </p:spPr>
        <p:txBody>
          <a:bodyPr wrap="square" rtlCol="0" anchor="t">
            <a:noAutofit/>
          </a:bodyPr>
          <a:lstStyle/>
          <a:p>
            <a:pPr algn="l" indent="0" marL="0">
              <a:buNone/>
            </a:pPr>
            <a:r>
              <a:rPr lang="en-US" sz="1200" dirty="0">
                <a:solidFill>
                  <a:srgbClr val="1B2B4B"/>
                </a:solidFill>
                <a:latin typeface="Arial" pitchFamily="34" charset="0"/>
                <a:ea typeface="Arial" pitchFamily="34" charset="-122"/>
                <a:cs typeface="Arial" pitchFamily="34" charset="-120"/>
              </a:rPr>
              <a:t>Wave 1, Weeks 1 through 4, is staff-level language insertion: submit proposed statutory text and position paper to the Working Group email channel, dispatch Letters 1 and 2 to Chairman Guthrie and Vice Chairman Joyce simultaneously, brief SIA's Government Affairs…</a:t>
            </a:r>
            <a:endParaRPr lang="en-US" sz="1200" dirty="0"/>
          </a:p>
        </p:txBody>
      </p:sp>
      <p:sp>
        <p:nvSpPr>
          <p:cNvPr id="12" name="Shape 10"/>
          <p:cNvSpPr/>
          <p:nvPr/>
        </p:nvSpPr>
        <p:spPr>
          <a:xfrm>
            <a:off x="2162556" y="3111246"/>
            <a:ext cx="182880" cy="0"/>
          </a:xfrm>
          <a:prstGeom prst="line">
            <a:avLst/>
          </a:prstGeom>
          <a:noFill/>
          <a:ln w="19050">
            <a:solidFill>
              <a:srgbClr val="8898AA"/>
            </a:solidFill>
            <a:prstDash val="dash"/>
          </a:ln>
        </p:spPr>
        <p:txBody>
          <a:bodyPr/>
          <a:p/>
        </p:txBody>
      </p:sp>
      <p:sp>
        <p:nvSpPr>
          <p:cNvPr id="13" name="Shape 11"/>
          <p:cNvSpPr/>
          <p:nvPr/>
        </p:nvSpPr>
        <p:spPr>
          <a:xfrm>
            <a:off x="2455164" y="1371600"/>
            <a:ext cx="1943100" cy="3479292"/>
          </a:xfrm>
          <a:prstGeom prst="rect">
            <a:avLst/>
          </a:prstGeom>
          <a:solidFill>
            <a:srgbClr val="FFFFFF"/>
          </a:solidFill>
          <a:ln w="6350">
            <a:solidFill>
              <a:srgbClr val="CDD9EF"/>
            </a:solidFill>
            <a:prstDash val="solid"/>
          </a:ln>
          <a:effectLst>
            <a:outerShdw sx="100000" sy="100000" kx="0" ky="0" algn="bl" rotWithShape="0" blurRad="76200" dist="25400" dir="8100000">
              <a:srgbClr val="000000">
                <a:alpha val="8000"/>
              </a:srgbClr>
            </a:outerShdw>
          </a:effectLst>
        </p:spPr>
        <p:txBody>
          <a:bodyPr/>
          <a:p/>
        </p:txBody>
      </p:sp>
      <p:sp>
        <p:nvSpPr>
          <p:cNvPr id="14" name="Shape 12"/>
          <p:cNvSpPr/>
          <p:nvPr/>
        </p:nvSpPr>
        <p:spPr>
          <a:xfrm>
            <a:off x="2455164" y="1371600"/>
            <a:ext cx="1943100" cy="109728"/>
          </a:xfrm>
          <a:prstGeom prst="rect">
            <a:avLst/>
          </a:prstGeom>
          <a:solidFill>
            <a:srgbClr val="1B5E95"/>
          </a:solidFill>
          <a:ln w="12700">
            <a:solidFill>
              <a:srgbClr val="1B5E95"/>
            </a:solidFill>
            <a:prstDash val="solid"/>
          </a:ln>
        </p:spPr>
        <p:txBody>
          <a:bodyPr/>
          <a:p/>
        </p:txBody>
      </p:sp>
      <p:sp>
        <p:nvSpPr>
          <p:cNvPr id="15" name="Shape 13"/>
          <p:cNvSpPr/>
          <p:nvPr/>
        </p:nvSpPr>
        <p:spPr>
          <a:xfrm>
            <a:off x="2528316" y="1536192"/>
            <a:ext cx="347472" cy="347472"/>
          </a:xfrm>
          <a:prstGeom prst="ellipse">
            <a:avLst/>
          </a:prstGeom>
          <a:solidFill>
            <a:srgbClr val="1B5E95"/>
          </a:solidFill>
          <a:ln w="12700">
            <a:solidFill>
              <a:srgbClr val="1B5E95"/>
            </a:solidFill>
            <a:prstDash val="solid"/>
          </a:ln>
        </p:spPr>
        <p:txBody>
          <a:bodyPr/>
          <a:p/>
        </p:txBody>
      </p:sp>
      <p:sp>
        <p:nvSpPr>
          <p:cNvPr id="16" name="Text 14"/>
          <p:cNvSpPr/>
          <p:nvPr/>
        </p:nvSpPr>
        <p:spPr>
          <a:xfrm>
            <a:off x="2528316" y="1536192"/>
            <a:ext cx="347472" cy="347472"/>
          </a:xfrm>
          <a:prstGeom prst="rect">
            <a:avLst/>
          </a:prstGeom>
          <a:noFill/>
          <a:ln/>
        </p:spPr>
        <p:txBody>
          <a:bodyPr wrap="square" lIns="0" tIns="0" rIns="0" bIns="0"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2</a:t>
            </a:r>
            <a:endParaRPr lang="en-US" sz="1400" dirty="0"/>
          </a:p>
        </p:txBody>
      </p:sp>
      <p:sp>
        <p:nvSpPr>
          <p:cNvPr id="17" name="Text 15"/>
          <p:cNvSpPr/>
          <p:nvPr/>
        </p:nvSpPr>
        <p:spPr>
          <a:xfrm>
            <a:off x="2546604" y="1965960"/>
            <a:ext cx="1760220" cy="2766060"/>
          </a:xfrm>
          <a:prstGeom prst="rect">
            <a:avLst/>
          </a:prstGeom>
          <a:noFill/>
          <a:ln/>
        </p:spPr>
        <p:txBody>
          <a:bodyPr wrap="square" rtlCol="0" anchor="t">
            <a:noAutofit/>
          </a:bodyPr>
          <a:lstStyle/>
          <a:p>
            <a:pPr algn="l" indent="0" marL="0">
              <a:buNone/>
            </a:pPr>
            <a:r>
              <a:rPr lang="en-US" sz="1200" dirty="0">
                <a:solidFill>
                  <a:srgbClr val="1B2B4B"/>
                </a:solidFill>
                <a:latin typeface="Arial" pitchFamily="34" charset="0"/>
                <a:ea typeface="Arial" pitchFamily="34" charset="-122"/>
                <a:cs typeface="Arial" pitchFamily="34" charset="-120"/>
              </a:rPr>
              <a:t>Wave 2, Weeks 5 through 10, is principal-level reinforcement: meet Representative Jay Obernolte to request his internal advocacy within the Working Group, brief Chairman Guthrie's senior staff, engage all three Senate Commerce Committee staff contacts including Staff Director Brad Grantz…</a:t>
            </a:r>
            <a:endParaRPr lang="en-US" sz="1200" dirty="0"/>
          </a:p>
        </p:txBody>
      </p:sp>
      <p:sp>
        <p:nvSpPr>
          <p:cNvPr id="18" name="Shape 16"/>
          <p:cNvSpPr/>
          <p:nvPr/>
        </p:nvSpPr>
        <p:spPr>
          <a:xfrm>
            <a:off x="4453128" y="3111246"/>
            <a:ext cx="182880" cy="0"/>
          </a:xfrm>
          <a:prstGeom prst="line">
            <a:avLst/>
          </a:prstGeom>
          <a:noFill/>
          <a:ln w="19050">
            <a:solidFill>
              <a:srgbClr val="8898AA"/>
            </a:solidFill>
            <a:prstDash val="dash"/>
          </a:ln>
        </p:spPr>
        <p:txBody>
          <a:bodyPr/>
          <a:p/>
        </p:txBody>
      </p:sp>
      <p:sp>
        <p:nvSpPr>
          <p:cNvPr id="19" name="Shape 17"/>
          <p:cNvSpPr/>
          <p:nvPr/>
        </p:nvSpPr>
        <p:spPr>
          <a:xfrm>
            <a:off x="4745736" y="1371600"/>
            <a:ext cx="1943100" cy="3479292"/>
          </a:xfrm>
          <a:prstGeom prst="rect">
            <a:avLst/>
          </a:prstGeom>
          <a:solidFill>
            <a:srgbClr val="FFFFFF"/>
          </a:solidFill>
          <a:ln w="6350">
            <a:solidFill>
              <a:srgbClr val="CDD9EF"/>
            </a:solidFill>
            <a:prstDash val="solid"/>
          </a:ln>
          <a:effectLst>
            <a:outerShdw sx="100000" sy="100000" kx="0" ky="0" algn="bl" rotWithShape="0" blurRad="76200" dist="25400" dir="8100000">
              <a:srgbClr val="000000">
                <a:alpha val="8000"/>
              </a:srgbClr>
            </a:outerShdw>
          </a:effectLst>
        </p:spPr>
        <p:txBody>
          <a:bodyPr/>
          <a:p/>
        </p:txBody>
      </p:sp>
      <p:sp>
        <p:nvSpPr>
          <p:cNvPr id="20" name="Shape 18"/>
          <p:cNvSpPr/>
          <p:nvPr/>
        </p:nvSpPr>
        <p:spPr>
          <a:xfrm>
            <a:off x="4745736" y="1371600"/>
            <a:ext cx="1943100" cy="109728"/>
          </a:xfrm>
          <a:prstGeom prst="rect">
            <a:avLst/>
          </a:prstGeom>
          <a:solidFill>
            <a:srgbClr val="155A35"/>
          </a:solidFill>
          <a:ln w="12700">
            <a:solidFill>
              <a:srgbClr val="155A35"/>
            </a:solidFill>
            <a:prstDash val="solid"/>
          </a:ln>
        </p:spPr>
        <p:txBody>
          <a:bodyPr/>
          <a:p/>
        </p:txBody>
      </p:sp>
      <p:sp>
        <p:nvSpPr>
          <p:cNvPr id="21" name="Shape 19"/>
          <p:cNvSpPr/>
          <p:nvPr/>
        </p:nvSpPr>
        <p:spPr>
          <a:xfrm>
            <a:off x="4818888" y="1536192"/>
            <a:ext cx="347472" cy="347472"/>
          </a:xfrm>
          <a:prstGeom prst="ellipse">
            <a:avLst/>
          </a:prstGeom>
          <a:solidFill>
            <a:srgbClr val="155A35"/>
          </a:solidFill>
          <a:ln w="12700">
            <a:solidFill>
              <a:srgbClr val="155A35"/>
            </a:solidFill>
            <a:prstDash val="solid"/>
          </a:ln>
        </p:spPr>
        <p:txBody>
          <a:bodyPr/>
          <a:p/>
        </p:txBody>
      </p:sp>
      <p:sp>
        <p:nvSpPr>
          <p:cNvPr id="22" name="Text 20"/>
          <p:cNvSpPr/>
          <p:nvPr/>
        </p:nvSpPr>
        <p:spPr>
          <a:xfrm>
            <a:off x="4818888" y="1536192"/>
            <a:ext cx="347472" cy="347472"/>
          </a:xfrm>
          <a:prstGeom prst="rect">
            <a:avLst/>
          </a:prstGeom>
          <a:noFill/>
          <a:ln/>
        </p:spPr>
        <p:txBody>
          <a:bodyPr wrap="square" lIns="0" tIns="0" rIns="0" bIns="0"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3</a:t>
            </a:r>
            <a:endParaRPr lang="en-US" sz="1400" dirty="0"/>
          </a:p>
        </p:txBody>
      </p:sp>
      <p:sp>
        <p:nvSpPr>
          <p:cNvPr id="23" name="Text 21"/>
          <p:cNvSpPr/>
          <p:nvPr/>
        </p:nvSpPr>
        <p:spPr>
          <a:xfrm>
            <a:off x="4837176" y="1965960"/>
            <a:ext cx="1760220" cy="2766060"/>
          </a:xfrm>
          <a:prstGeom prst="rect">
            <a:avLst/>
          </a:prstGeom>
          <a:noFill/>
          <a:ln/>
        </p:spPr>
        <p:txBody>
          <a:bodyPr wrap="square" rtlCol="0" anchor="t">
            <a:noAutofit/>
          </a:bodyPr>
          <a:lstStyle/>
          <a:p>
            <a:pPr algn="l" indent="0" marL="0">
              <a:buNone/>
            </a:pPr>
            <a:r>
              <a:rPr lang="en-US" sz="1200" dirty="0">
                <a:solidFill>
                  <a:srgbClr val="1B2B4B"/>
                </a:solidFill>
                <a:latin typeface="Arial" pitchFamily="34" charset="0"/>
                <a:ea typeface="Arial" pitchFamily="34" charset="-122"/>
                <a:cs typeface="Arial" pitchFamily="34" charset="-120"/>
              </a:rPr>
              <a:t>Wave 3, Weeks 11 through 20, is coalition amplification and markup defense: conduct preemptive technical briefings with EPIC and CDT to address anticipated objections, coordinate with NIST Privacy Engineering Program staff, align US Chamber United for Privacy campaign to reference…</a:t>
            </a:r>
            <a:endParaRPr lang="en-US" sz="1200" dirty="0"/>
          </a:p>
        </p:txBody>
      </p:sp>
      <p:sp>
        <p:nvSpPr>
          <p:cNvPr id="24" name="Shape 22"/>
          <p:cNvSpPr/>
          <p:nvPr/>
        </p:nvSpPr>
        <p:spPr>
          <a:xfrm>
            <a:off x="6743700" y="3111246"/>
            <a:ext cx="182880" cy="0"/>
          </a:xfrm>
          <a:prstGeom prst="line">
            <a:avLst/>
          </a:prstGeom>
          <a:noFill/>
          <a:ln w="19050">
            <a:solidFill>
              <a:srgbClr val="8898AA"/>
            </a:solidFill>
            <a:prstDash val="dash"/>
          </a:ln>
        </p:spPr>
        <p:txBody>
          <a:bodyPr/>
          <a:p/>
        </p:txBody>
      </p:sp>
      <p:sp>
        <p:nvSpPr>
          <p:cNvPr id="25" name="Shape 23"/>
          <p:cNvSpPr/>
          <p:nvPr/>
        </p:nvSpPr>
        <p:spPr>
          <a:xfrm>
            <a:off x="7036308" y="1371600"/>
            <a:ext cx="1943100" cy="3479292"/>
          </a:xfrm>
          <a:prstGeom prst="rect">
            <a:avLst/>
          </a:prstGeom>
          <a:solidFill>
            <a:srgbClr val="FFFFFF"/>
          </a:solidFill>
          <a:ln w="6350">
            <a:solidFill>
              <a:srgbClr val="CDD9EF"/>
            </a:solidFill>
            <a:prstDash val="solid"/>
          </a:ln>
          <a:effectLst>
            <a:outerShdw sx="100000" sy="100000" kx="0" ky="0" algn="bl" rotWithShape="0" blurRad="76200" dist="25400" dir="8100000">
              <a:srgbClr val="000000">
                <a:alpha val="8000"/>
              </a:srgbClr>
            </a:outerShdw>
          </a:effectLst>
        </p:spPr>
        <p:txBody>
          <a:bodyPr/>
          <a:p/>
        </p:txBody>
      </p:sp>
      <p:sp>
        <p:nvSpPr>
          <p:cNvPr id="26" name="Shape 24"/>
          <p:cNvSpPr/>
          <p:nvPr/>
        </p:nvSpPr>
        <p:spPr>
          <a:xfrm>
            <a:off x="7036308" y="1371600"/>
            <a:ext cx="1943100" cy="109728"/>
          </a:xfrm>
          <a:prstGeom prst="rect">
            <a:avLst/>
          </a:prstGeom>
          <a:solidFill>
            <a:srgbClr val="7B1D82"/>
          </a:solidFill>
          <a:ln w="12700">
            <a:solidFill>
              <a:srgbClr val="7B1D82"/>
            </a:solidFill>
            <a:prstDash val="solid"/>
          </a:ln>
        </p:spPr>
        <p:txBody>
          <a:bodyPr/>
          <a:p/>
        </p:txBody>
      </p:sp>
      <p:sp>
        <p:nvSpPr>
          <p:cNvPr id="27" name="Shape 25"/>
          <p:cNvSpPr/>
          <p:nvPr/>
        </p:nvSpPr>
        <p:spPr>
          <a:xfrm>
            <a:off x="7109460" y="1536192"/>
            <a:ext cx="347472" cy="347472"/>
          </a:xfrm>
          <a:prstGeom prst="ellipse">
            <a:avLst/>
          </a:prstGeom>
          <a:solidFill>
            <a:srgbClr val="7B1D82"/>
          </a:solidFill>
          <a:ln w="12700">
            <a:solidFill>
              <a:srgbClr val="7B1D82"/>
            </a:solidFill>
            <a:prstDash val="solid"/>
          </a:ln>
        </p:spPr>
        <p:txBody>
          <a:bodyPr/>
          <a:p/>
        </p:txBody>
      </p:sp>
      <p:sp>
        <p:nvSpPr>
          <p:cNvPr id="28" name="Text 26"/>
          <p:cNvSpPr/>
          <p:nvPr/>
        </p:nvSpPr>
        <p:spPr>
          <a:xfrm>
            <a:off x="7109460" y="1536192"/>
            <a:ext cx="347472" cy="347472"/>
          </a:xfrm>
          <a:prstGeom prst="rect">
            <a:avLst/>
          </a:prstGeom>
          <a:noFill/>
          <a:ln/>
        </p:spPr>
        <p:txBody>
          <a:bodyPr wrap="square" lIns="0" tIns="0" rIns="0" bIns="0"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4</a:t>
            </a:r>
            <a:endParaRPr lang="en-US" sz="1400" dirty="0"/>
          </a:p>
        </p:txBody>
      </p:sp>
      <p:sp>
        <p:nvSpPr>
          <p:cNvPr id="29" name="Text 27"/>
          <p:cNvSpPr/>
          <p:nvPr/>
        </p:nvSpPr>
        <p:spPr>
          <a:xfrm>
            <a:off x="7127748" y="1965960"/>
            <a:ext cx="1760220" cy="2766060"/>
          </a:xfrm>
          <a:prstGeom prst="rect">
            <a:avLst/>
          </a:prstGeom>
          <a:noFill/>
          <a:ln/>
        </p:spPr>
        <p:txBody>
          <a:bodyPr wrap="square" rtlCol="0" anchor="t">
            <a:noAutofit/>
          </a:bodyPr>
          <a:lstStyle/>
          <a:p>
            <a:pPr algn="l" indent="0" marL="0">
              <a:buNone/>
            </a:pPr>
            <a:r>
              <a:rPr lang="en-US" sz="1200" dirty="0">
                <a:solidFill>
                  <a:srgbClr val="1B2B4B"/>
                </a:solidFill>
                <a:latin typeface="Arial" pitchFamily="34" charset="0"/>
                <a:ea typeface="Arial" pitchFamily="34" charset="-122"/>
                <a:cs typeface="Arial" pitchFamily="34" charset="-120"/>
              </a:rPr>
              <a:t>The external deadline driving the entire plan is the expected circulation of Working Group draft bill text in Q3 2025, because once text circulates the cost of changing definitions rises by an order of magnitude, and markup is targeted for…</a:t>
            </a:r>
            <a:endParaRPr lang="en-US" sz="1200" dirty="0"/>
          </a:p>
        </p:txBody>
      </p:sp>
      <p:sp>
        <p:nvSpPr>
          <p:cNvPr id="30" name="Text 28"/>
          <p:cNvSpPr/>
          <p:nvPr/>
        </p:nvSpPr>
        <p:spPr>
          <a:xfrm>
            <a:off x="274320" y="4896612"/>
            <a:ext cx="8595360" cy="201168"/>
          </a:xfrm>
          <a:prstGeom prst="rect">
            <a:avLst/>
          </a:prstGeom>
          <a:noFill/>
          <a:ln/>
        </p:spPr>
        <p:txBody>
          <a:bodyPr wrap="square" rtlCol="0" anchor="ctr"/>
          <a:lstStyle/>
          <a:p>
            <a:pPr algn="l" indent="0" marL="0">
              <a:buNone/>
            </a:pPr>
            <a:r>
              <a:rPr lang="en-US" sz="950" i="1" dirty="0">
                <a:solidFill>
                  <a:srgbClr val="445566"/>
                </a:solidFill>
                <a:latin typeface="Arial" pitchFamily="34" charset="0"/>
                <a:ea typeface="Arial" pitchFamily="34" charset="-122"/>
                <a:cs typeface="Arial" pitchFamily="34" charset="-120"/>
              </a:rPr>
              <a:t>18 confirmed engagement targets across all three waves, including 4 named members of Congress, 3 Senate Commerce staff contacts, 1 FTC Chairman, 5 industry coalition organizations, 2 privacy advocacy organizations, and NIST.</a:t>
            </a:r>
            <a:endParaRPr lang="en-US" sz="9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7FA"/>
        </a:solidFill>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B2B4B"/>
          </a:solidFill>
          <a:ln w="12700">
            <a:solidFill>
              <a:srgbClr val="1B2B4B"/>
            </a:solidFill>
            <a:prstDash val="solid"/>
          </a:ln>
        </p:spPr>
        <p:txBody>
          <a:bodyPr/>
          <a:p/>
        </p:txBody>
      </p:sp>
      <p:sp>
        <p:nvSpPr>
          <p:cNvPr id="3" name="Text 1"/>
          <p:cNvSpPr/>
          <p:nvPr/>
        </p:nvSpPr>
        <p:spPr>
          <a:xfrm>
            <a:off x="320040" y="0"/>
            <a:ext cx="7680960" cy="822960"/>
          </a:xfrm>
          <a:prstGeom prst="rect">
            <a:avLst/>
          </a:prstGeom>
          <a:noFill/>
          <a:ln/>
        </p:spPr>
        <p:txBody>
          <a:bodyPr wrap="square" lIns="0" tIns="0" rIns="0" bIns="0" rtlCol="0" anchor="ctr"/>
          <a:lstStyle/>
          <a:p>
            <a:pPr algn="l" indent="0" marL="0">
              <a:buNone/>
            </a:pPr>
            <a:r>
              <a:rPr lang="en-US" sz="2000" b="1" dirty="0">
                <a:solidFill>
                  <a:srgbClr val="FFFFFF"/>
                </a:solidFill>
                <a:latin typeface="Arial" pitchFamily="34" charset="0"/>
                <a:ea typeface="Arial" pitchFamily="34" charset="-122"/>
                <a:cs typeface="Arial" pitchFamily="34" charset="-120"/>
              </a:rPr>
              <a:t>Risks</a:t>
            </a:r>
            <a:endParaRPr lang="en-US" sz="2000" dirty="0"/>
          </a:p>
        </p:txBody>
      </p:sp>
      <p:sp>
        <p:nvSpPr>
          <p:cNvPr id="4" name="Text 2"/>
          <p:cNvSpPr/>
          <p:nvPr/>
        </p:nvSpPr>
        <p:spPr>
          <a:xfrm>
            <a:off x="8046720" y="0"/>
            <a:ext cx="822960" cy="822960"/>
          </a:xfrm>
          <a:prstGeom prst="rect">
            <a:avLst/>
          </a:prstGeom>
          <a:noFill/>
          <a:ln/>
        </p:spPr>
        <p:txBody>
          <a:bodyPr wrap="square" lIns="0" tIns="0" rIns="0" bIns="0" rtlCol="0" anchor="ctr"/>
          <a:lstStyle/>
          <a:p>
            <a:pPr algn="r" indent="0" marL="0">
              <a:buNone/>
            </a:pPr>
            <a:r>
              <a:rPr lang="en-US" sz="1100" dirty="0">
                <a:solidFill>
                  <a:srgbClr val="C5D8F5"/>
                </a:solidFill>
                <a:latin typeface="Arial" pitchFamily="34" charset="0"/>
                <a:ea typeface="Arial" pitchFamily="34" charset="-122"/>
                <a:cs typeface="Arial" pitchFamily="34" charset="-120"/>
              </a:rPr>
              <a:t>8 / 9</a:t>
            </a:r>
            <a:endParaRPr lang="en-US" sz="1100" dirty="0"/>
          </a:p>
        </p:txBody>
      </p:sp>
      <p:sp>
        <p:nvSpPr>
          <p:cNvPr id="5" name="Shape 3"/>
          <p:cNvSpPr/>
          <p:nvPr/>
        </p:nvSpPr>
        <p:spPr>
          <a:xfrm>
            <a:off x="0" y="822960"/>
            <a:ext cx="64008" cy="4320540"/>
          </a:xfrm>
          <a:prstGeom prst="rect">
            <a:avLst/>
          </a:prstGeom>
          <a:solidFill>
            <a:srgbClr val="F7941D"/>
          </a:solidFill>
          <a:ln w="12700">
            <a:solidFill>
              <a:srgbClr val="F7941D"/>
            </a:solidFill>
            <a:prstDash val="solid"/>
          </a:ln>
        </p:spPr>
        <p:txBody>
          <a:bodyPr/>
          <a:p/>
        </p:txBody>
      </p:sp>
      <p:sp>
        <p:nvSpPr>
          <p:cNvPr id="6" name="Text 4"/>
          <p:cNvSpPr/>
          <p:nvPr/>
        </p:nvSpPr>
        <p:spPr>
          <a:xfrm>
            <a:off x="274320" y="932688"/>
            <a:ext cx="8595360" cy="347472"/>
          </a:xfrm>
          <a:prstGeom prst="rect">
            <a:avLst/>
          </a:prstGeom>
          <a:noFill/>
          <a:ln/>
        </p:spPr>
        <p:txBody>
          <a:bodyPr wrap="square" rtlCol="0" anchor="ctr">
            <a:noAutofit/>
          </a:bodyPr>
          <a:lstStyle/>
          <a:p>
            <a:pPr algn="l" indent="0" marL="0">
              <a:buNone/>
            </a:pPr>
            <a:r>
              <a:rPr lang="en-US" sz="1250" b="1" dirty="0">
                <a:solidFill>
                  <a:srgbClr val="F7941D"/>
                </a:solidFill>
                <a:latin typeface="Arial" pitchFamily="34" charset="0"/>
                <a:ea typeface="Arial" pitchFamily="34" charset="-122"/>
                <a:cs typeface="Arial" pitchFamily="34" charset="-120"/>
              </a:rPr>
              <a:t>The highest-impact risk is that privacy advocacy groups frame the hardware safe harbor as an industry loophole before markup, triggering Democratic opposition that kills the provision.</a:t>
            </a:r>
            <a:endParaRPr lang="en-US" sz="1250" dirty="0"/>
          </a:p>
        </p:txBody>
      </p:sp>
      <p:sp>
        <p:nvSpPr>
          <p:cNvPr id="7" name="Shape 5"/>
          <p:cNvSpPr/>
          <p:nvPr/>
        </p:nvSpPr>
        <p:spPr>
          <a:xfrm>
            <a:off x="164592" y="1316736"/>
            <a:ext cx="4334256" cy="1680210"/>
          </a:xfrm>
          <a:prstGeom prst="rect">
            <a:avLst/>
          </a:prstGeom>
          <a:solidFill>
            <a:srgbClr val="FFFFFF"/>
          </a:solidFill>
          <a:ln w="6350">
            <a:solidFill>
              <a:srgbClr val="D5E0EE"/>
            </a:solidFill>
            <a:prstDash val="solid"/>
          </a:ln>
          <a:effectLst>
            <a:outerShdw sx="100000" sy="100000" kx="0" ky="0" algn="bl" rotWithShape="0" blurRad="76200" dist="25400" dir="8100000">
              <a:srgbClr val="000000">
                <a:alpha val="8000"/>
              </a:srgbClr>
            </a:outerShdw>
          </a:effectLst>
        </p:spPr>
        <p:txBody>
          <a:bodyPr/>
          <a:p/>
        </p:txBody>
      </p:sp>
      <p:sp>
        <p:nvSpPr>
          <p:cNvPr id="8" name="Shape 6"/>
          <p:cNvSpPr/>
          <p:nvPr/>
        </p:nvSpPr>
        <p:spPr>
          <a:xfrm>
            <a:off x="164592" y="1316736"/>
            <a:ext cx="54864" cy="1680210"/>
          </a:xfrm>
          <a:prstGeom prst="rect">
            <a:avLst/>
          </a:prstGeom>
          <a:solidFill>
            <a:srgbClr val="8B6014"/>
          </a:solidFill>
          <a:ln w="12700">
            <a:solidFill>
              <a:srgbClr val="8B6014"/>
            </a:solidFill>
            <a:prstDash val="solid"/>
          </a:ln>
        </p:spPr>
        <p:txBody>
          <a:bodyPr/>
          <a:p/>
        </p:txBody>
      </p:sp>
      <p:sp>
        <p:nvSpPr>
          <p:cNvPr id="9" name="Shape 7"/>
          <p:cNvSpPr/>
          <p:nvPr/>
        </p:nvSpPr>
        <p:spPr>
          <a:xfrm>
            <a:off x="256032" y="1408176"/>
            <a:ext cx="310896" cy="310896"/>
          </a:xfrm>
          <a:prstGeom prst="ellipse">
            <a:avLst/>
          </a:prstGeom>
          <a:solidFill>
            <a:srgbClr val="8B6014"/>
          </a:solidFill>
          <a:ln w="12700">
            <a:solidFill>
              <a:srgbClr val="8B6014"/>
            </a:solidFill>
            <a:prstDash val="solid"/>
          </a:ln>
        </p:spPr>
        <p:txBody>
          <a:bodyPr/>
          <a:p/>
        </p:txBody>
      </p:sp>
      <p:sp>
        <p:nvSpPr>
          <p:cNvPr id="10" name="Text 8"/>
          <p:cNvSpPr/>
          <p:nvPr/>
        </p:nvSpPr>
        <p:spPr>
          <a:xfrm>
            <a:off x="256032" y="1408176"/>
            <a:ext cx="310896" cy="310896"/>
          </a:xfrm>
          <a:prstGeom prst="rect">
            <a:avLst/>
          </a:prstGeom>
          <a:noFill/>
          <a:ln/>
        </p:spPr>
        <p:txBody>
          <a:bodyPr wrap="square" lIns="0" tIns="0" rIns="0" bIns="0"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1</a:t>
            </a:r>
            <a:endParaRPr lang="en-US" sz="1100" dirty="0"/>
          </a:p>
        </p:txBody>
      </p:sp>
      <p:sp>
        <p:nvSpPr>
          <p:cNvPr id="11" name="Text 9"/>
          <p:cNvSpPr/>
          <p:nvPr/>
        </p:nvSpPr>
        <p:spPr>
          <a:xfrm>
            <a:off x="658368" y="1444752"/>
            <a:ext cx="3749040" cy="1479042"/>
          </a:xfrm>
          <a:prstGeom prst="rect">
            <a:avLst/>
          </a:prstGeom>
          <a:noFill/>
          <a:ln/>
        </p:spPr>
        <p:txBody>
          <a:bodyPr wrap="square" rtlCol="0" anchor="t">
            <a:noAutofit/>
          </a:bodyPr>
          <a:lstStyle/>
          <a:p>
            <a:pPr algn="l" indent="0" marL="0">
              <a:buNone/>
            </a:pPr>
            <a:r>
              <a:rPr lang="en-US" sz="1250" dirty="0">
                <a:solidFill>
                  <a:srgbClr val="1B2B4B"/>
                </a:solidFill>
                <a:latin typeface="Arial" pitchFamily="34" charset="0"/>
                <a:ea typeface="Arial" pitchFamily="34" charset="-122"/>
                <a:cs typeface="Arial" pitchFamily="34" charset="-120"/>
              </a:rPr>
              <a:t>Risk 1, opposition framing: EPIC and CDT characterize the safe harbor as a blanket exemption for hardware companies in briefings to Democratic members and Cantwell staff, triggering opposition before our technical argument is heard.</a:t>
            </a:r>
            <a:endParaRPr lang="en-US" sz="1250" dirty="0"/>
          </a:p>
        </p:txBody>
      </p:sp>
      <p:sp>
        <p:nvSpPr>
          <p:cNvPr id="12" name="Shape 10"/>
          <p:cNvSpPr/>
          <p:nvPr/>
        </p:nvSpPr>
        <p:spPr>
          <a:xfrm>
            <a:off x="4645152" y="1316736"/>
            <a:ext cx="4334256" cy="1680210"/>
          </a:xfrm>
          <a:prstGeom prst="rect">
            <a:avLst/>
          </a:prstGeom>
          <a:solidFill>
            <a:srgbClr val="FFFFFF"/>
          </a:solidFill>
          <a:ln w="6350">
            <a:solidFill>
              <a:srgbClr val="D5E0EE"/>
            </a:solidFill>
            <a:prstDash val="solid"/>
          </a:ln>
          <a:effectLst>
            <a:outerShdw sx="100000" sy="100000" kx="0" ky="0" algn="bl" rotWithShape="0" blurRad="76200" dist="25400" dir="8100000">
              <a:srgbClr val="000000">
                <a:alpha val="8000"/>
              </a:srgbClr>
            </a:outerShdw>
          </a:effectLst>
        </p:spPr>
        <p:txBody>
          <a:bodyPr/>
          <a:p/>
        </p:txBody>
      </p:sp>
      <p:sp>
        <p:nvSpPr>
          <p:cNvPr id="13" name="Shape 11"/>
          <p:cNvSpPr/>
          <p:nvPr/>
        </p:nvSpPr>
        <p:spPr>
          <a:xfrm>
            <a:off x="4645152" y="1316736"/>
            <a:ext cx="54864" cy="1680210"/>
          </a:xfrm>
          <a:prstGeom prst="rect">
            <a:avLst/>
          </a:prstGeom>
          <a:solidFill>
            <a:srgbClr val="8B6014"/>
          </a:solidFill>
          <a:ln w="12700">
            <a:solidFill>
              <a:srgbClr val="8B6014"/>
            </a:solidFill>
            <a:prstDash val="solid"/>
          </a:ln>
        </p:spPr>
        <p:txBody>
          <a:bodyPr/>
          <a:p/>
        </p:txBody>
      </p:sp>
      <p:sp>
        <p:nvSpPr>
          <p:cNvPr id="14" name="Shape 12"/>
          <p:cNvSpPr/>
          <p:nvPr/>
        </p:nvSpPr>
        <p:spPr>
          <a:xfrm>
            <a:off x="4736592" y="1408176"/>
            <a:ext cx="310896" cy="310896"/>
          </a:xfrm>
          <a:prstGeom prst="ellipse">
            <a:avLst/>
          </a:prstGeom>
          <a:solidFill>
            <a:srgbClr val="8B6014"/>
          </a:solidFill>
          <a:ln w="12700">
            <a:solidFill>
              <a:srgbClr val="8B6014"/>
            </a:solidFill>
            <a:prstDash val="solid"/>
          </a:ln>
        </p:spPr>
        <p:txBody>
          <a:bodyPr/>
          <a:p/>
        </p:txBody>
      </p:sp>
      <p:sp>
        <p:nvSpPr>
          <p:cNvPr id="15" name="Text 13"/>
          <p:cNvSpPr/>
          <p:nvPr/>
        </p:nvSpPr>
        <p:spPr>
          <a:xfrm>
            <a:off x="4736592" y="1408176"/>
            <a:ext cx="310896" cy="310896"/>
          </a:xfrm>
          <a:prstGeom prst="rect">
            <a:avLst/>
          </a:prstGeom>
          <a:noFill/>
          <a:ln/>
        </p:spPr>
        <p:txBody>
          <a:bodyPr wrap="square" lIns="0" tIns="0" rIns="0" bIns="0"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2</a:t>
            </a:r>
            <a:endParaRPr lang="en-US" sz="1100" dirty="0"/>
          </a:p>
        </p:txBody>
      </p:sp>
      <p:sp>
        <p:nvSpPr>
          <p:cNvPr id="16" name="Text 14"/>
          <p:cNvSpPr/>
          <p:nvPr/>
        </p:nvSpPr>
        <p:spPr>
          <a:xfrm>
            <a:off x="5138928" y="1444752"/>
            <a:ext cx="3749040" cy="1479042"/>
          </a:xfrm>
          <a:prstGeom prst="rect">
            <a:avLst/>
          </a:prstGeom>
          <a:noFill/>
          <a:ln/>
        </p:spPr>
        <p:txBody>
          <a:bodyPr wrap="square" rtlCol="0" anchor="t">
            <a:noAutofit/>
          </a:bodyPr>
          <a:lstStyle/>
          <a:p>
            <a:pPr algn="l" indent="0" marL="0">
              <a:buNone/>
            </a:pPr>
            <a:r>
              <a:rPr lang="en-US" sz="1250" dirty="0">
                <a:solidFill>
                  <a:srgbClr val="1B2B4B"/>
                </a:solidFill>
                <a:latin typeface="Arial" pitchFamily="34" charset="0"/>
                <a:ea typeface="Arial" pitchFamily="34" charset="-122"/>
                <a:cs typeface="Arial" pitchFamily="34" charset="-120"/>
              </a:rPr>
              <a:t>Risk 2, partisan stalemate: the Working Group is entirely Republican, and the bill fails to attract any Democratic support in the House or Senate, stalling the legislation entirely and rendering all language insertion efforts moot.</a:t>
            </a:r>
            <a:endParaRPr lang="en-US" sz="1250" dirty="0"/>
          </a:p>
        </p:txBody>
      </p:sp>
      <p:sp>
        <p:nvSpPr>
          <p:cNvPr id="17" name="Shape 15"/>
          <p:cNvSpPr/>
          <p:nvPr/>
        </p:nvSpPr>
        <p:spPr>
          <a:xfrm>
            <a:off x="164592" y="3143250"/>
            <a:ext cx="4334256" cy="1680210"/>
          </a:xfrm>
          <a:prstGeom prst="rect">
            <a:avLst/>
          </a:prstGeom>
          <a:solidFill>
            <a:srgbClr val="FFFFFF"/>
          </a:solidFill>
          <a:ln w="6350">
            <a:solidFill>
              <a:srgbClr val="D5E0EE"/>
            </a:solidFill>
            <a:prstDash val="solid"/>
          </a:ln>
          <a:effectLst>
            <a:outerShdw sx="100000" sy="100000" kx="0" ky="0" algn="bl" rotWithShape="0" blurRad="76200" dist="25400" dir="8100000">
              <a:srgbClr val="000000">
                <a:alpha val="8000"/>
              </a:srgbClr>
            </a:outerShdw>
          </a:effectLst>
        </p:spPr>
        <p:txBody>
          <a:bodyPr/>
          <a:p/>
        </p:txBody>
      </p:sp>
      <p:sp>
        <p:nvSpPr>
          <p:cNvPr id="18" name="Shape 16"/>
          <p:cNvSpPr/>
          <p:nvPr/>
        </p:nvSpPr>
        <p:spPr>
          <a:xfrm>
            <a:off x="164592" y="3143250"/>
            <a:ext cx="54864" cy="1680210"/>
          </a:xfrm>
          <a:prstGeom prst="rect">
            <a:avLst/>
          </a:prstGeom>
          <a:solidFill>
            <a:srgbClr val="8B6014"/>
          </a:solidFill>
          <a:ln w="12700">
            <a:solidFill>
              <a:srgbClr val="8B6014"/>
            </a:solidFill>
            <a:prstDash val="solid"/>
          </a:ln>
        </p:spPr>
        <p:txBody>
          <a:bodyPr/>
          <a:p/>
        </p:txBody>
      </p:sp>
      <p:sp>
        <p:nvSpPr>
          <p:cNvPr id="19" name="Shape 17"/>
          <p:cNvSpPr/>
          <p:nvPr/>
        </p:nvSpPr>
        <p:spPr>
          <a:xfrm>
            <a:off x="256032" y="3234690"/>
            <a:ext cx="310896" cy="310896"/>
          </a:xfrm>
          <a:prstGeom prst="ellipse">
            <a:avLst/>
          </a:prstGeom>
          <a:solidFill>
            <a:srgbClr val="8B6014"/>
          </a:solidFill>
          <a:ln w="12700">
            <a:solidFill>
              <a:srgbClr val="8B6014"/>
            </a:solidFill>
            <a:prstDash val="solid"/>
          </a:ln>
        </p:spPr>
        <p:txBody>
          <a:bodyPr/>
          <a:p/>
        </p:txBody>
      </p:sp>
      <p:sp>
        <p:nvSpPr>
          <p:cNvPr id="20" name="Text 18"/>
          <p:cNvSpPr/>
          <p:nvPr/>
        </p:nvSpPr>
        <p:spPr>
          <a:xfrm>
            <a:off x="256032" y="3234690"/>
            <a:ext cx="310896" cy="310896"/>
          </a:xfrm>
          <a:prstGeom prst="rect">
            <a:avLst/>
          </a:prstGeom>
          <a:noFill/>
          <a:ln/>
        </p:spPr>
        <p:txBody>
          <a:bodyPr wrap="square" lIns="0" tIns="0" rIns="0" bIns="0"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3</a:t>
            </a:r>
            <a:endParaRPr lang="en-US" sz="1100" dirty="0"/>
          </a:p>
        </p:txBody>
      </p:sp>
      <p:sp>
        <p:nvSpPr>
          <p:cNvPr id="21" name="Text 19"/>
          <p:cNvSpPr/>
          <p:nvPr/>
        </p:nvSpPr>
        <p:spPr>
          <a:xfrm>
            <a:off x="658368" y="3271266"/>
            <a:ext cx="3749040" cy="1479042"/>
          </a:xfrm>
          <a:prstGeom prst="rect">
            <a:avLst/>
          </a:prstGeom>
          <a:noFill/>
          <a:ln/>
        </p:spPr>
        <p:txBody>
          <a:bodyPr wrap="square" rtlCol="0" anchor="t">
            <a:noAutofit/>
          </a:bodyPr>
          <a:lstStyle/>
          <a:p>
            <a:pPr algn="l" indent="0" marL="0">
              <a:buNone/>
            </a:pPr>
            <a:r>
              <a:rPr lang="en-US" sz="1250" dirty="0">
                <a:solidFill>
                  <a:srgbClr val="1B2B4B"/>
                </a:solidFill>
                <a:latin typeface="Arial" pitchFamily="34" charset="0"/>
                <a:ea typeface="Arial" pitchFamily="34" charset="-122"/>
                <a:cs typeface="Arial" pitchFamily="34" charset="-120"/>
              </a:rPr>
              <a:t>Risk 3, definitional gaming: after enactment, companies label software environments as hardware-enforced to access the safe harbor, discrediting the provision and triggering regulatory backlash.</a:t>
            </a:r>
            <a:endParaRPr lang="en-US" sz="1250" dirty="0"/>
          </a:p>
        </p:txBody>
      </p:sp>
      <p:sp>
        <p:nvSpPr>
          <p:cNvPr id="22" name="Shape 20"/>
          <p:cNvSpPr/>
          <p:nvPr/>
        </p:nvSpPr>
        <p:spPr>
          <a:xfrm>
            <a:off x="4645152" y="3143250"/>
            <a:ext cx="4334256" cy="1680210"/>
          </a:xfrm>
          <a:prstGeom prst="rect">
            <a:avLst/>
          </a:prstGeom>
          <a:solidFill>
            <a:srgbClr val="FFFFFF"/>
          </a:solidFill>
          <a:ln w="6350">
            <a:solidFill>
              <a:srgbClr val="D5E0EE"/>
            </a:solidFill>
            <a:prstDash val="solid"/>
          </a:ln>
          <a:effectLst>
            <a:outerShdw sx="100000" sy="100000" kx="0" ky="0" algn="bl" rotWithShape="0" blurRad="76200" dist="25400" dir="8100000">
              <a:srgbClr val="000000">
                <a:alpha val="8000"/>
              </a:srgbClr>
            </a:outerShdw>
          </a:effectLst>
        </p:spPr>
        <p:txBody>
          <a:bodyPr/>
          <a:p/>
        </p:txBody>
      </p:sp>
      <p:sp>
        <p:nvSpPr>
          <p:cNvPr id="23" name="Shape 21"/>
          <p:cNvSpPr/>
          <p:nvPr/>
        </p:nvSpPr>
        <p:spPr>
          <a:xfrm>
            <a:off x="4645152" y="3143250"/>
            <a:ext cx="54864" cy="1680210"/>
          </a:xfrm>
          <a:prstGeom prst="rect">
            <a:avLst/>
          </a:prstGeom>
          <a:solidFill>
            <a:srgbClr val="8B6014"/>
          </a:solidFill>
          <a:ln w="12700">
            <a:solidFill>
              <a:srgbClr val="8B6014"/>
            </a:solidFill>
            <a:prstDash val="solid"/>
          </a:ln>
        </p:spPr>
        <p:txBody>
          <a:bodyPr/>
          <a:p/>
        </p:txBody>
      </p:sp>
      <p:sp>
        <p:nvSpPr>
          <p:cNvPr id="24" name="Shape 22"/>
          <p:cNvSpPr/>
          <p:nvPr/>
        </p:nvSpPr>
        <p:spPr>
          <a:xfrm>
            <a:off x="4736592" y="3234690"/>
            <a:ext cx="310896" cy="310896"/>
          </a:xfrm>
          <a:prstGeom prst="ellipse">
            <a:avLst/>
          </a:prstGeom>
          <a:solidFill>
            <a:srgbClr val="8B6014"/>
          </a:solidFill>
          <a:ln w="12700">
            <a:solidFill>
              <a:srgbClr val="8B6014"/>
            </a:solidFill>
            <a:prstDash val="solid"/>
          </a:ln>
        </p:spPr>
        <p:txBody>
          <a:bodyPr/>
          <a:p/>
        </p:txBody>
      </p:sp>
      <p:sp>
        <p:nvSpPr>
          <p:cNvPr id="25" name="Text 23"/>
          <p:cNvSpPr/>
          <p:nvPr/>
        </p:nvSpPr>
        <p:spPr>
          <a:xfrm>
            <a:off x="4736592" y="3234690"/>
            <a:ext cx="310896" cy="310896"/>
          </a:xfrm>
          <a:prstGeom prst="rect">
            <a:avLst/>
          </a:prstGeom>
          <a:noFill/>
          <a:ln/>
        </p:spPr>
        <p:txBody>
          <a:bodyPr wrap="square" lIns="0" tIns="0" rIns="0" bIns="0" rtlCol="0" anchor="ctr"/>
          <a:lstStyle/>
          <a:p>
            <a:pPr algn="ctr" indent="0" marL="0">
              <a:buNone/>
            </a:pPr>
            <a:r>
              <a:rPr lang="en-US" sz="1100" b="1" dirty="0">
                <a:solidFill>
                  <a:srgbClr val="FFFFFF"/>
                </a:solidFill>
                <a:latin typeface="Arial" pitchFamily="34" charset="0"/>
                <a:ea typeface="Arial" pitchFamily="34" charset="-122"/>
                <a:cs typeface="Arial" pitchFamily="34" charset="-120"/>
              </a:rPr>
              <a:t>4</a:t>
            </a:r>
            <a:endParaRPr lang="en-US" sz="1100" dirty="0"/>
          </a:p>
        </p:txBody>
      </p:sp>
      <p:sp>
        <p:nvSpPr>
          <p:cNvPr id="26" name="Text 24"/>
          <p:cNvSpPr/>
          <p:nvPr/>
        </p:nvSpPr>
        <p:spPr>
          <a:xfrm>
            <a:off x="5138928" y="3271266"/>
            <a:ext cx="3749040" cy="1479042"/>
          </a:xfrm>
          <a:prstGeom prst="rect">
            <a:avLst/>
          </a:prstGeom>
          <a:noFill/>
          <a:ln/>
        </p:spPr>
        <p:txBody>
          <a:bodyPr wrap="square" rtlCol="0" anchor="t">
            <a:noAutofit/>
          </a:bodyPr>
          <a:lstStyle/>
          <a:p>
            <a:pPr algn="l" indent="0" marL="0">
              <a:buNone/>
            </a:pPr>
            <a:r>
              <a:rPr lang="en-US" sz="1250" dirty="0">
                <a:solidFill>
                  <a:srgbClr val="1B2B4B"/>
                </a:solidFill>
                <a:latin typeface="Arial" pitchFamily="34" charset="0"/>
                <a:ea typeface="Arial" pitchFamily="34" charset="-122"/>
                <a:cs typeface="Arial" pitchFamily="34" charset="-120"/>
              </a:rPr>
              <a:t>Risk 4, FTC implementation delay: the FTC fails to issue safe harbor criteria within the mandated 18-month timeframe, leaving the provision inoperative and hardware companies in the same compliance limbo.</a:t>
            </a:r>
            <a:endParaRPr lang="en-US" sz="1250" dirty="0"/>
          </a:p>
        </p:txBody>
      </p:sp>
      <p:sp>
        <p:nvSpPr>
          <p:cNvPr id="27" name="Text 25"/>
          <p:cNvSpPr/>
          <p:nvPr/>
        </p:nvSpPr>
        <p:spPr>
          <a:xfrm>
            <a:off x="274320" y="4896612"/>
            <a:ext cx="8595360" cy="201168"/>
          </a:xfrm>
          <a:prstGeom prst="rect">
            <a:avLst/>
          </a:prstGeom>
          <a:noFill/>
          <a:ln/>
        </p:spPr>
        <p:txBody>
          <a:bodyPr wrap="square" rtlCol="0" anchor="ctr"/>
          <a:lstStyle/>
          <a:p>
            <a:pPr algn="l" indent="0" marL="0">
              <a:buNone/>
            </a:pPr>
            <a:r>
              <a:rPr lang="en-US" sz="950" i="1" dirty="0">
                <a:solidFill>
                  <a:srgbClr val="445566"/>
                </a:solidFill>
                <a:latin typeface="Arial" pitchFamily="34" charset="0"/>
                <a:ea typeface="Arial" pitchFamily="34" charset="-122"/>
                <a:cs typeface="Arial" pitchFamily="34" charset="-120"/>
              </a:rPr>
              <a:t>The single highest-probability risk trigger point is the Week 11 to 12 window when EPIC and CDT are expected to begin formulating positions on Working Group draft provisions, making preemptive engagement before that window the most critical risk mitigation action.</a:t>
            </a:r>
            <a:endParaRPr lang="en-US" sz="9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B2B4B"/>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7941D"/>
          </a:solidFill>
          <a:ln w="12700">
            <a:solidFill>
              <a:srgbClr val="F7941D"/>
            </a:solidFill>
            <a:prstDash val="solid"/>
          </a:ln>
        </p:spPr>
      </p:sp>
      <p:sp>
        <p:nvSpPr>
          <p:cNvPr id="3" name="Text 1"/>
          <p:cNvSpPr/>
          <p:nvPr/>
        </p:nvSpPr>
        <p:spPr>
          <a:xfrm>
            <a:off x="347472" y="228600"/>
            <a:ext cx="8631936" cy="621792"/>
          </a:xfrm>
          <a:prstGeom prst="rect">
            <a:avLst/>
          </a:prstGeom>
          <a:noFill/>
          <a:ln/>
        </p:spPr>
        <p:txBody>
          <a:bodyPr wrap="square" rtlCol="0" anchor="ctr"/>
          <a:lstStyle/>
          <a:p>
            <a:pPr algn="l" indent="0" marL="0">
              <a:buNone/>
            </a:pPr>
            <a:r>
              <a:rPr lang="en-US" sz="2200" b="1" dirty="0">
                <a:solidFill>
                  <a:srgbClr val="FFFFFF"/>
                </a:solidFill>
                <a:latin typeface="Arial" pitchFamily="34" charset="0"/>
                <a:ea typeface="Arial" pitchFamily="34" charset="-122"/>
                <a:cs typeface="Arial" pitchFamily="34" charset="-120"/>
              </a:rPr>
              <a:t>Next Steps</a:t>
            </a:r>
            <a:endParaRPr lang="en-US" sz="2200" dirty="0"/>
          </a:p>
        </p:txBody>
      </p:sp>
      <p:sp>
        <p:nvSpPr>
          <p:cNvPr id="4" name="Text 2"/>
          <p:cNvSpPr/>
          <p:nvPr/>
        </p:nvSpPr>
        <p:spPr>
          <a:xfrm>
            <a:off x="347472" y="896112"/>
            <a:ext cx="8631936" cy="384048"/>
          </a:xfrm>
          <a:prstGeom prst="rect">
            <a:avLst/>
          </a:prstGeom>
          <a:noFill/>
          <a:ln/>
        </p:spPr>
        <p:txBody>
          <a:bodyPr wrap="square" rtlCol="0" anchor="ctr"/>
          <a:lstStyle/>
          <a:p>
            <a:pPr algn="l" indent="0" marL="0">
              <a:buNone/>
            </a:pPr>
            <a:r>
              <a:rPr lang="en-US" sz="1400" dirty="0">
                <a:solidFill>
                  <a:srgbClr val="C5D8F5"/>
                </a:solidFill>
                <a:latin typeface="Arial" pitchFamily="34" charset="0"/>
                <a:ea typeface="Arial" pitchFamily="34" charset="-122"/>
                <a:cs typeface="Arial" pitchFamily="34" charset="-120"/>
              </a:rPr>
              <a:t>We are seeking approval today to finalize proposed statutory language and submit it to the House Energy and Commerce Working Group this week.</a:t>
            </a:r>
            <a:endParaRPr lang="en-US" sz="1400" dirty="0"/>
          </a:p>
        </p:txBody>
      </p:sp>
      <p:sp>
        <p:nvSpPr>
          <p:cNvPr id="5" name="Shape 3"/>
          <p:cNvSpPr/>
          <p:nvPr/>
        </p:nvSpPr>
        <p:spPr>
          <a:xfrm>
            <a:off x="347472" y="1335024"/>
            <a:ext cx="8503920" cy="694944"/>
          </a:xfrm>
          <a:prstGeom prst="rect">
            <a:avLst/>
          </a:prstGeom>
          <a:solidFill>
            <a:srgbClr val="0F1A30"/>
          </a:solidFill>
          <a:ln w="6350">
            <a:solidFill>
              <a:srgbClr val="1E3A6A"/>
            </a:solidFill>
            <a:prstDash val="solid"/>
          </a:ln>
        </p:spPr>
        <p:txBody>
          <a:bodyPr>
            <a:noAutofit/>
          </a:bodyPr>
          <a:p/>
        </p:txBody>
      </p:sp>
      <p:sp>
        <p:nvSpPr>
          <p:cNvPr id="6" name="Shape 4"/>
          <p:cNvSpPr/>
          <p:nvPr/>
        </p:nvSpPr>
        <p:spPr>
          <a:xfrm>
            <a:off x="347472" y="1335024"/>
            <a:ext cx="402336" cy="694944"/>
          </a:xfrm>
          <a:prstGeom prst="rect">
            <a:avLst/>
          </a:prstGeom>
          <a:solidFill>
            <a:srgbClr val="F7941D"/>
          </a:solidFill>
          <a:ln w="12700">
            <a:solidFill>
              <a:srgbClr val="F7941D"/>
            </a:solidFill>
            <a:prstDash val="solid"/>
          </a:ln>
        </p:spPr>
        <p:txBody>
          <a:bodyPr>
            <a:noAutofit/>
          </a:bodyPr>
          <a:p/>
        </p:txBody>
      </p:sp>
      <p:sp>
        <p:nvSpPr>
          <p:cNvPr id="7" name="Text 5"/>
          <p:cNvSpPr/>
          <p:nvPr/>
        </p:nvSpPr>
        <p:spPr>
          <a:xfrm>
            <a:off x="347472" y="1335024"/>
            <a:ext cx="402336" cy="694944"/>
          </a:xfrm>
          <a:prstGeom prst="rect">
            <a:avLst/>
          </a:prstGeom>
          <a:noFill/>
          <a:ln/>
        </p:spPr>
        <p:txBody>
          <a:bodyPr wrap="square" lIns="0" tIns="0" rIns="0" bIns="0" rtlCol="0" anchor="ctr">
            <a:noAutofit/>
          </a:bodyPr>
          <a:lstStyle/>
          <a:p>
            <a:pPr algn="ctr" indent="0" marL="0">
              <a:buNone/>
            </a:pPr>
            <a:r>
              <a:rPr lang="en-US" sz="1600" b="1" dirty="0">
                <a:solidFill>
                  <a:srgbClr val="FFFFFF"/>
                </a:solidFill>
                <a:latin typeface="Arial" pitchFamily="34" charset="0"/>
                <a:ea typeface="Arial" pitchFamily="34" charset="-122"/>
                <a:cs typeface="Arial" pitchFamily="34" charset="-120"/>
              </a:rPr>
              <a:t>1</a:t>
            </a:r>
            <a:endParaRPr lang="en-US" sz="1600" dirty="0"/>
          </a:p>
        </p:txBody>
      </p:sp>
      <p:sp>
        <p:nvSpPr>
          <p:cNvPr id="8" name="Text 6"/>
          <p:cNvSpPr/>
          <p:nvPr/>
        </p:nvSpPr>
        <p:spPr>
          <a:xfrm>
            <a:off x="841248" y="1335024"/>
            <a:ext cx="7918704" cy="694944"/>
          </a:xfrm>
          <a:prstGeom prst="rect">
            <a:avLst/>
          </a:prstGeom>
          <a:noFill/>
          <a:ln/>
        </p:spPr>
        <p:txBody>
          <a:bodyPr wrap="square" rtlCol="0" anchor="ctr">
            <a:noAutofit/>
          </a:bodyPr>
          <a:lstStyle/>
          <a:p>
            <a:pPr algn="l" indent="0" marL="0">
              <a:buNone/>
            </a:pPr>
            <a:r>
              <a:rPr lang="en-US" sz="1300" dirty="0">
                <a:solidFill>
                  <a:srgbClr val="FFFFFF"/>
                </a:solidFill>
                <a:latin typeface="Arial" pitchFamily="34" charset="0"/>
                <a:ea typeface="Arial" pitchFamily="34" charset="-122"/>
                <a:cs typeface="Arial" pitchFamily="34" charset="-120"/>
              </a:rPr>
              <a:t>This week's concrete action is to finalize the proposed statutory language in Annex B of the position paper with legal counsel, submit it with the full position paper and NIST IR 8320 summary to PrivacyWorkingGroup@mail.house.gov…</a:t>
            </a:r>
            <a:endParaRPr lang="en-US" sz="1300" dirty="0"/>
          </a:p>
        </p:txBody>
      </p:sp>
      <p:sp>
        <p:nvSpPr>
          <p:cNvPr id="9" name="Shape 7"/>
          <p:cNvSpPr/>
          <p:nvPr/>
        </p:nvSpPr>
        <p:spPr>
          <a:xfrm>
            <a:off x="347472" y="2093976"/>
            <a:ext cx="8503920" cy="694944"/>
          </a:xfrm>
          <a:prstGeom prst="rect">
            <a:avLst/>
          </a:prstGeom>
          <a:solidFill>
            <a:srgbClr val="0F1A30"/>
          </a:solidFill>
          <a:ln w="6350">
            <a:solidFill>
              <a:srgbClr val="1E3A6A"/>
            </a:solidFill>
            <a:prstDash val="solid"/>
          </a:ln>
        </p:spPr>
        <p:txBody>
          <a:bodyPr>
            <a:noAutofit/>
          </a:bodyPr>
          <a:p/>
        </p:txBody>
      </p:sp>
      <p:sp>
        <p:nvSpPr>
          <p:cNvPr id="10" name="Shape 8"/>
          <p:cNvSpPr/>
          <p:nvPr/>
        </p:nvSpPr>
        <p:spPr>
          <a:xfrm>
            <a:off x="347472" y="2093976"/>
            <a:ext cx="402336" cy="694944"/>
          </a:xfrm>
          <a:prstGeom prst="rect">
            <a:avLst/>
          </a:prstGeom>
          <a:solidFill>
            <a:srgbClr val="F7941D"/>
          </a:solidFill>
          <a:ln w="12700">
            <a:solidFill>
              <a:srgbClr val="F7941D"/>
            </a:solidFill>
            <a:prstDash val="solid"/>
          </a:ln>
        </p:spPr>
        <p:txBody>
          <a:bodyPr>
            <a:noAutofit/>
          </a:bodyPr>
          <a:p/>
        </p:txBody>
      </p:sp>
      <p:sp>
        <p:nvSpPr>
          <p:cNvPr id="11" name="Text 9"/>
          <p:cNvSpPr/>
          <p:nvPr/>
        </p:nvSpPr>
        <p:spPr>
          <a:xfrm>
            <a:off x="347472" y="2093976"/>
            <a:ext cx="402336" cy="694944"/>
          </a:xfrm>
          <a:prstGeom prst="rect">
            <a:avLst/>
          </a:prstGeom>
          <a:noFill/>
          <a:ln/>
        </p:spPr>
        <p:txBody>
          <a:bodyPr wrap="square" lIns="0" tIns="0" rIns="0" bIns="0" rtlCol="0" anchor="ctr">
            <a:noAutofit/>
          </a:bodyPr>
          <a:lstStyle/>
          <a:p>
            <a:pPr algn="ctr" indent="0" marL="0">
              <a:buNone/>
            </a:pPr>
            <a:r>
              <a:rPr lang="en-US" sz="1600" b="1" dirty="0">
                <a:solidFill>
                  <a:srgbClr val="FFFFFF"/>
                </a:solidFill>
                <a:latin typeface="Arial" pitchFamily="34" charset="0"/>
                <a:ea typeface="Arial" pitchFamily="34" charset="-122"/>
                <a:cs typeface="Arial" pitchFamily="34" charset="-120"/>
              </a:rPr>
              <a:t>2</a:t>
            </a:r>
            <a:endParaRPr lang="en-US" sz="1600" dirty="0"/>
          </a:p>
        </p:txBody>
      </p:sp>
      <p:sp>
        <p:nvSpPr>
          <p:cNvPr id="12" name="Text 10"/>
          <p:cNvSpPr/>
          <p:nvPr/>
        </p:nvSpPr>
        <p:spPr>
          <a:xfrm>
            <a:off x="841248" y="2093976"/>
            <a:ext cx="7918704" cy="694944"/>
          </a:xfrm>
          <a:prstGeom prst="rect">
            <a:avLst/>
          </a:prstGeom>
          <a:noFill/>
          <a:ln/>
        </p:spPr>
        <p:txBody>
          <a:bodyPr wrap="square" rtlCol="0" anchor="ctr">
            <a:noAutofit/>
          </a:bodyPr>
          <a:lstStyle/>
          <a:p>
            <a:pPr algn="l" indent="0" marL="0">
              <a:buNone/>
            </a:pPr>
            <a:r>
              <a:rPr lang="en-US" sz="1300" dirty="0">
                <a:solidFill>
                  <a:srgbClr val="FFFFFF"/>
                </a:solidFill>
                <a:latin typeface="Arial" pitchFamily="34" charset="0"/>
                <a:ea typeface="Arial" pitchFamily="34" charset="-122"/>
                <a:cs typeface="Arial" pitchFamily="34" charset="-120"/>
              </a:rPr>
              <a:t>Within 2 to 4 weeks, the milestone is a confirmed and completed Working Group staff technical briefing, which depends on scheduling through the official Working Group channel and activation of confirmed member relationships, along with…</a:t>
            </a:r>
            <a:endParaRPr lang="en-US" sz="1300" dirty="0"/>
          </a:p>
        </p:txBody>
      </p:sp>
      <p:sp>
        <p:nvSpPr>
          <p:cNvPr id="13" name="Shape 11"/>
          <p:cNvSpPr/>
          <p:nvPr/>
        </p:nvSpPr>
        <p:spPr>
          <a:xfrm>
            <a:off x="347472" y="2852928"/>
            <a:ext cx="8503920" cy="694944"/>
          </a:xfrm>
          <a:prstGeom prst="rect">
            <a:avLst/>
          </a:prstGeom>
          <a:solidFill>
            <a:srgbClr val="0F1A30"/>
          </a:solidFill>
          <a:ln w="6350">
            <a:solidFill>
              <a:srgbClr val="1E3A6A"/>
            </a:solidFill>
            <a:prstDash val="solid"/>
          </a:ln>
        </p:spPr>
        <p:txBody>
          <a:bodyPr>
            <a:noAutofit/>
          </a:bodyPr>
          <a:p/>
        </p:txBody>
      </p:sp>
      <p:sp>
        <p:nvSpPr>
          <p:cNvPr id="14" name="Shape 12"/>
          <p:cNvSpPr/>
          <p:nvPr/>
        </p:nvSpPr>
        <p:spPr>
          <a:xfrm>
            <a:off x="347472" y="2852928"/>
            <a:ext cx="402336" cy="694944"/>
          </a:xfrm>
          <a:prstGeom prst="rect">
            <a:avLst/>
          </a:prstGeom>
          <a:solidFill>
            <a:srgbClr val="F7941D"/>
          </a:solidFill>
          <a:ln w="12700">
            <a:solidFill>
              <a:srgbClr val="F7941D"/>
            </a:solidFill>
            <a:prstDash val="solid"/>
          </a:ln>
        </p:spPr>
        <p:txBody>
          <a:bodyPr>
            <a:noAutofit/>
          </a:bodyPr>
          <a:p/>
        </p:txBody>
      </p:sp>
      <p:sp>
        <p:nvSpPr>
          <p:cNvPr id="15" name="Text 13"/>
          <p:cNvSpPr/>
          <p:nvPr/>
        </p:nvSpPr>
        <p:spPr>
          <a:xfrm>
            <a:off x="347472" y="2852928"/>
            <a:ext cx="402336" cy="694944"/>
          </a:xfrm>
          <a:prstGeom prst="rect">
            <a:avLst/>
          </a:prstGeom>
          <a:noFill/>
          <a:ln/>
        </p:spPr>
        <p:txBody>
          <a:bodyPr wrap="square" lIns="0" tIns="0" rIns="0" bIns="0" rtlCol="0" anchor="ctr">
            <a:noAutofit/>
          </a:bodyPr>
          <a:lstStyle/>
          <a:p>
            <a:pPr algn="ctr" indent="0" marL="0">
              <a:buNone/>
            </a:pPr>
            <a:r>
              <a:rPr lang="en-US" sz="1600" b="1" dirty="0">
                <a:solidFill>
                  <a:srgbClr val="FFFFFF"/>
                </a:solidFill>
                <a:latin typeface="Arial" pitchFamily="34" charset="0"/>
                <a:ea typeface="Arial" pitchFamily="34" charset="-122"/>
                <a:cs typeface="Arial" pitchFamily="34" charset="-120"/>
              </a:rPr>
              <a:t>3</a:t>
            </a:r>
            <a:endParaRPr lang="en-US" sz="1600" dirty="0"/>
          </a:p>
        </p:txBody>
      </p:sp>
      <p:sp>
        <p:nvSpPr>
          <p:cNvPr id="16" name="Text 14"/>
          <p:cNvSpPr/>
          <p:nvPr/>
        </p:nvSpPr>
        <p:spPr>
          <a:xfrm>
            <a:off x="841248" y="2852928"/>
            <a:ext cx="7918704" cy="694944"/>
          </a:xfrm>
          <a:prstGeom prst="rect">
            <a:avLst/>
          </a:prstGeom>
          <a:noFill/>
          <a:ln/>
        </p:spPr>
        <p:txBody>
          <a:bodyPr wrap="square" rtlCol="0" anchor="ctr">
            <a:noAutofit/>
          </a:bodyPr>
          <a:lstStyle/>
          <a:p>
            <a:pPr algn="l" indent="0" marL="0">
              <a:buNone/>
            </a:pPr>
            <a:r>
              <a:rPr lang="en-US" sz="1300" dirty="0">
                <a:solidFill>
                  <a:srgbClr val="FFFFFF"/>
                </a:solidFill>
                <a:latin typeface="Arial" pitchFamily="34" charset="0"/>
                <a:ea typeface="Arial" pitchFamily="34" charset="-122"/>
                <a:cs typeface="Arial" pitchFamily="34" charset="-120"/>
              </a:rPr>
              <a:t>What we need approval for today is authorization to submit the proposed statutory language to the Working Group on behalf of the company, budget allocation for Washington DC-based government affairs counsel to support markup monitoring…</a:t>
            </a:r>
            <a:endParaRPr lang="en-US" sz="1300" dirty="0"/>
          </a:p>
        </p:txBody>
      </p:sp>
      <p:sp>
        <p:nvSpPr>
          <p:cNvPr id="17" name="Shape 15"/>
          <p:cNvSpPr/>
          <p:nvPr/>
        </p:nvSpPr>
        <p:spPr>
          <a:xfrm>
            <a:off x="347472" y="3611880"/>
            <a:ext cx="8503920" cy="694944"/>
          </a:xfrm>
          <a:prstGeom prst="rect">
            <a:avLst/>
          </a:prstGeom>
          <a:solidFill>
            <a:srgbClr val="0F1A30"/>
          </a:solidFill>
          <a:ln w="6350">
            <a:solidFill>
              <a:srgbClr val="1E3A6A"/>
            </a:solidFill>
            <a:prstDash val="solid"/>
          </a:ln>
        </p:spPr>
        <p:txBody>
          <a:bodyPr>
            <a:noAutofit/>
          </a:bodyPr>
          <a:p/>
        </p:txBody>
      </p:sp>
      <p:sp>
        <p:nvSpPr>
          <p:cNvPr id="18" name="Shape 16"/>
          <p:cNvSpPr/>
          <p:nvPr/>
        </p:nvSpPr>
        <p:spPr>
          <a:xfrm>
            <a:off x="347472" y="3611880"/>
            <a:ext cx="402336" cy="694944"/>
          </a:xfrm>
          <a:prstGeom prst="rect">
            <a:avLst/>
          </a:prstGeom>
          <a:solidFill>
            <a:srgbClr val="F7941D"/>
          </a:solidFill>
          <a:ln w="12700">
            <a:solidFill>
              <a:srgbClr val="F7941D"/>
            </a:solidFill>
            <a:prstDash val="solid"/>
          </a:ln>
        </p:spPr>
        <p:txBody>
          <a:bodyPr>
            <a:noAutofit/>
          </a:bodyPr>
          <a:p/>
        </p:txBody>
      </p:sp>
      <p:sp>
        <p:nvSpPr>
          <p:cNvPr id="19" name="Text 17"/>
          <p:cNvSpPr/>
          <p:nvPr/>
        </p:nvSpPr>
        <p:spPr>
          <a:xfrm>
            <a:off x="347472" y="3611880"/>
            <a:ext cx="402336" cy="694944"/>
          </a:xfrm>
          <a:prstGeom prst="rect">
            <a:avLst/>
          </a:prstGeom>
          <a:noFill/>
          <a:ln/>
        </p:spPr>
        <p:txBody>
          <a:bodyPr wrap="square" lIns="0" tIns="0" rIns="0" bIns="0" rtlCol="0" anchor="ctr">
            <a:noAutofit/>
          </a:bodyPr>
          <a:lstStyle/>
          <a:p>
            <a:pPr algn="ctr" indent="0" marL="0">
              <a:buNone/>
            </a:pPr>
            <a:r>
              <a:rPr lang="en-US" sz="1600" b="1" dirty="0">
                <a:solidFill>
                  <a:srgbClr val="FFFFFF"/>
                </a:solidFill>
                <a:latin typeface="Arial" pitchFamily="34" charset="0"/>
                <a:ea typeface="Arial" pitchFamily="34" charset="-122"/>
                <a:cs typeface="Arial" pitchFamily="34" charset="-120"/>
              </a:rPr>
              <a:t>4</a:t>
            </a:r>
            <a:endParaRPr lang="en-US" sz="1600" dirty="0"/>
          </a:p>
        </p:txBody>
      </p:sp>
      <p:sp>
        <p:nvSpPr>
          <p:cNvPr id="20" name="Text 18"/>
          <p:cNvSpPr/>
          <p:nvPr/>
        </p:nvSpPr>
        <p:spPr>
          <a:xfrm>
            <a:off x="841248" y="3611880"/>
            <a:ext cx="7918704" cy="694944"/>
          </a:xfrm>
          <a:prstGeom prst="rect">
            <a:avLst/>
          </a:prstGeom>
          <a:noFill/>
          <a:ln/>
        </p:spPr>
        <p:txBody>
          <a:bodyPr wrap="square" rtlCol="0" anchor="ctr">
            <a:noAutofit/>
          </a:bodyPr>
          <a:lstStyle/>
          <a:p>
            <a:pPr algn="l" indent="0" marL="0">
              <a:buNone/>
            </a:pPr>
            <a:r>
              <a:rPr lang="en-US" sz="1300" dirty="0">
                <a:solidFill>
                  <a:srgbClr val="FFFFFF"/>
                </a:solidFill>
                <a:latin typeface="Arial" pitchFamily="34" charset="0"/>
                <a:ea typeface="Arial" pitchFamily="34" charset="-122"/>
                <a:cs typeface="Arial" pitchFamily="34" charset="-120"/>
              </a:rPr>
              <a:t>The leading indicator that this campaign is working is if Working Group staff request a follow-up technical meeting after the initial briefing, which signals that the proposed language is under active consideration for inclusion in…</a:t>
            </a:r>
            <a:endParaRPr lang="en-US" sz="1300" dirty="0"/>
          </a:p>
        </p:txBody>
      </p:sp>
      <p:sp>
        <p:nvSpPr>
          <p:cNvPr id="21" name="Text 19"/>
          <p:cNvSpPr/>
          <p:nvPr/>
        </p:nvSpPr>
        <p:spPr>
          <a:xfrm>
            <a:off x="347472" y="4434840"/>
            <a:ext cx="8595360" cy="347472"/>
          </a:xfrm>
          <a:prstGeom prst="rect">
            <a:avLst/>
          </a:prstGeom>
          <a:noFill/>
          <a:ln/>
        </p:spPr>
        <p:txBody>
          <a:bodyPr wrap="square" rtlCol="0" anchor="ctr">
            <a:noAutofit/>
          </a:bodyPr>
          <a:lstStyle/>
          <a:p>
            <a:pPr algn="l" indent="0" marL="0">
              <a:buNone/>
            </a:pPr>
            <a:r>
              <a:rPr lang="en-US" sz="1200" b="1" dirty="0">
                <a:solidFill>
                  <a:srgbClr val="F7941D"/>
                </a:solidFill>
                <a:latin typeface="Arial" pitchFamily="34" charset="0"/>
                <a:ea typeface="Arial" pitchFamily="34" charset="-122"/>
                <a:cs typeface="Arial" pitchFamily="34" charset="-120"/>
              </a:rPr>
              <a:t>The critical external deadline is Q3 2025, estimated 12 to 16 weeks from now, when draft bill text is expected to circulate, making every week of delay in submission a reduction in the probability of language inclusion.</a:t>
            </a:r>
            <a:endParaRPr lang="en-US" sz="1200" dirty="0"/>
          </a:p>
        </p:txBody>
      </p:sp>
      <p:sp>
        <p:nvSpPr>
          <p:cNvPr id="22" name="Shape 20"/>
          <p:cNvSpPr/>
          <p:nvPr/>
        </p:nvSpPr>
        <p:spPr>
          <a:xfrm>
            <a:off x="0" y="4796028"/>
            <a:ext cx="9144000" cy="347472"/>
          </a:xfrm>
          <a:prstGeom prst="rect">
            <a:avLst/>
          </a:prstGeom>
          <a:solidFill>
            <a:srgbClr val="0F1A30"/>
          </a:solidFill>
          <a:ln w="12700">
            <a:solidFill>
              <a:srgbClr val="0F1A30"/>
            </a:solidFill>
            <a:prstDash val="solid"/>
          </a:ln>
        </p:spPr>
      </p:sp>
      <p:sp>
        <p:nvSpPr>
          <p:cNvPr id="23" name="Text 21"/>
          <p:cNvSpPr/>
          <p:nvPr/>
        </p:nvSpPr>
        <p:spPr>
          <a:xfrm>
            <a:off x="274320" y="4796028"/>
            <a:ext cx="8595360" cy="347472"/>
          </a:xfrm>
          <a:prstGeom prst="rect">
            <a:avLst/>
          </a:prstGeom>
          <a:noFill/>
          <a:ln/>
        </p:spPr>
        <p:txBody>
          <a:bodyPr wrap="square" rtlCol="0" anchor="ctr"/>
          <a:lstStyle/>
          <a:p>
            <a:pPr algn="ctr" indent="0" marL="0">
              <a:buNone/>
            </a:pPr>
            <a:r>
              <a:rPr lang="en-US" sz="900" dirty="0">
                <a:solidFill>
                  <a:srgbClr val="8898AA"/>
                </a:solidFill>
                <a:latin typeface="Arial" pitchFamily="34" charset="0"/>
                <a:ea typeface="Arial" pitchFamily="34" charset="-122"/>
                <a:cs typeface="Arial" pitchFamily="34" charset="-120"/>
              </a:rPr>
              <a:t>United States</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Objective</dc:title>
  <dc:subject>Policy Position Presentation</dc:subject>
  <dc:creator>Policy Advocacy Agent</dc:creator>
  <cp:lastModifiedBy>Policy Advocacy Agent</cp:lastModifiedBy>
  <cp:revision>1</cp:revision>
  <dcterms:created xsi:type="dcterms:W3CDTF">2026-04-19T15:54:32Z</dcterms:created>
  <dcterms:modified xsi:type="dcterms:W3CDTF">2026-04-19T15:54:32Z</dcterms:modified>
</cp:coreProperties>
</file>